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9" r:id="rId3"/>
    <p:sldId id="257" r:id="rId4"/>
    <p:sldId id="260" r:id="rId5"/>
    <p:sldId id="261" r:id="rId6"/>
    <p:sldId id="263" r:id="rId7"/>
    <p:sldId id="262" r:id="rId8"/>
    <p:sldId id="269" r:id="rId9"/>
    <p:sldId id="264" r:id="rId10"/>
    <p:sldId id="265" r:id="rId11"/>
    <p:sldId id="266" r:id="rId12"/>
    <p:sldId id="267" r:id="rId13"/>
    <p:sldId id="272" r:id="rId14"/>
    <p:sldId id="273" r:id="rId15"/>
    <p:sldId id="290" r:id="rId16"/>
    <p:sldId id="274" r:id="rId17"/>
    <p:sldId id="258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1" r:id="rId28"/>
    <p:sldId id="292" r:id="rId29"/>
    <p:sldId id="284" r:id="rId30"/>
    <p:sldId id="285" r:id="rId31"/>
    <p:sldId id="293" r:id="rId32"/>
    <p:sldId id="294" r:id="rId33"/>
    <p:sldId id="295" r:id="rId34"/>
    <p:sldId id="288" r:id="rId35"/>
    <p:sldId id="287" r:id="rId36"/>
    <p:sldId id="289" r:id="rId37"/>
    <p:sldId id="270" r:id="rId38"/>
    <p:sldId id="271" r:id="rId39"/>
    <p:sldId id="268" r:id="rId4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18" autoAdjust="0"/>
  </p:normalViewPr>
  <p:slideViewPr>
    <p:cSldViewPr snapToGrid="0">
      <p:cViewPr varScale="1">
        <p:scale>
          <a:sx n="81" d="100"/>
          <a:sy n="81" d="100"/>
        </p:scale>
        <p:origin x="84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CBF30-63A3-4926-A71F-7173B4F1AB16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66FDD-39D7-4309-B427-09ED06DB94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530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66FDD-39D7-4309-B427-09ED06DB942F}" type="slidenum">
              <a:rPr lang="es-GT" smtClean="0"/>
              <a:t>11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72866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f34a230d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f34a230d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f34a230d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f34a230d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f34a230d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f34a230d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34a230d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f34a230d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164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5165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5216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2139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0115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804609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819655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9427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4040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765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6044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C2BF1E0-982F-44C2-B9C7-7D87303EC320}" type="datetimeFigureOut">
              <a:rPr lang="es-GT" smtClean="0"/>
              <a:t>21/09/2018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51A704-4F9E-4679-B5A5-3C6058E15514}" type="slidenum">
              <a:rPr lang="es-GT" smtClean="0"/>
              <a:t>‹Nº›</a:t>
            </a:fld>
            <a:endParaRPr lang="es-G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05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26927" y="123189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GT" sz="7000">
                <a:solidFill>
                  <a:srgbClr val="2A1A00"/>
                </a:solidFill>
              </a:rPr>
              <a:t>Ingeniería en sistemas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Resultado de imagen para computadoras animadas">
            <a:extLst>
              <a:ext uri="{FF2B5EF4-FFF2-40B4-BE49-F238E27FC236}">
                <a16:creationId xmlns:a16="http://schemas.microsoft.com/office/drawing/2014/main" id="{8D59E6CB-4DD7-4D2A-9E19-4B4E416E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46" y="1889915"/>
            <a:ext cx="4444824" cy="30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1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s-GT"/>
              <a:t>Bill Gates </a:t>
            </a:r>
          </a:p>
        </p:txBody>
      </p:sp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r="1" b="1"/>
          <a:stretch/>
        </p:blipFill>
        <p:spPr bwMode="auto">
          <a:xfrm>
            <a:off x="688434" y="-9525"/>
            <a:ext cx="4129822" cy="68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b="1" dirty="0"/>
              <a:t>Gates recomienda tres campos de estudio principales: </a:t>
            </a:r>
          </a:p>
          <a:p>
            <a:r>
              <a:rPr lang="es-GT" b="1" dirty="0"/>
              <a:t>La Inteligencia Artificial.</a:t>
            </a:r>
          </a:p>
          <a:p>
            <a:r>
              <a:rPr lang="es-GT" b="1" dirty="0"/>
              <a:t>Las Biociencias.</a:t>
            </a:r>
          </a:p>
          <a:p>
            <a:r>
              <a:rPr lang="es-GT" b="1" dirty="0"/>
              <a:t>La Energía.</a:t>
            </a:r>
          </a:p>
          <a:p>
            <a:endParaRPr lang="es-GT" dirty="0"/>
          </a:p>
          <a:p>
            <a:pPr marL="0" indent="0">
              <a:buNone/>
            </a:pPr>
            <a:endParaRPr lang="es-GT" b="1" dirty="0"/>
          </a:p>
          <a:p>
            <a:pPr marL="0" indent="0">
              <a:buNone/>
            </a:pPr>
            <a:r>
              <a:rPr lang="es-GT" dirty="0"/>
              <a:t>4 de abril de 1975, Fundación de Microsoft </a:t>
            </a:r>
            <a:r>
              <a:rPr lang="es-GT" dirty="0" err="1"/>
              <a:t>Corporation</a:t>
            </a:r>
            <a:r>
              <a:rPr lang="es-GT" dirty="0"/>
              <a:t>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541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steve jobs apple ipad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r="26411" b="2"/>
          <a:stretch/>
        </p:blipFill>
        <p:spPr bwMode="auto">
          <a:xfrm>
            <a:off x="6460177" y="10"/>
            <a:ext cx="573182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s-GT"/>
              <a:t>Steve Jobs</a:t>
            </a:r>
          </a:p>
        </p:txBody>
      </p:sp>
      <p:sp>
        <p:nvSpPr>
          <p:cNvPr id="4101" name="Rectangle 72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8173" y="1494215"/>
            <a:ext cx="6015897" cy="52370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GT" b="1" dirty="0"/>
              <a:t> La innovación debe saltar curvas, es decir, tiene que tener progresos exponenciales en vez de sólo pequeñas variaciones.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GT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GT" b="1" dirty="0"/>
              <a:t>El diseño cuenta.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GT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GT" b="1" dirty="0"/>
              <a:t> Los grandes desafíos ocasionan grandes cambios.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GT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GT" b="1" dirty="0"/>
              <a:t>Menos es más.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GT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GT" b="1" dirty="0"/>
              <a:t> Los ingenieros son también artistas.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GT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GT" b="1" dirty="0"/>
              <a:t>Algunas cosas necesitan ser creídas antes de ser hechas.</a:t>
            </a:r>
          </a:p>
          <a:p>
            <a:pPr>
              <a:lnSpc>
                <a:spcPct val="100000"/>
              </a:lnSpc>
            </a:pPr>
            <a:endParaRPr lang="es-GT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E66061-447B-4CF8-ABCD-8A2F5406FDB7}"/>
              </a:ext>
            </a:extLst>
          </p:cNvPr>
          <p:cNvSpPr txBox="1"/>
          <p:nvPr/>
        </p:nvSpPr>
        <p:spPr>
          <a:xfrm>
            <a:off x="372094" y="6488668"/>
            <a:ext cx="419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1 de abril de 1976, Fundación de Apple Inc.</a:t>
            </a:r>
          </a:p>
        </p:txBody>
      </p:sp>
    </p:spTree>
    <p:extLst>
      <p:ext uri="{BB962C8B-B14F-4D97-AF65-F5344CB8AC3E}">
        <p14:creationId xmlns:p14="http://schemas.microsoft.com/office/powerpoint/2010/main" val="231562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s-GT" sz="4400"/>
              <a:t>Mark</a:t>
            </a:r>
            <a:br>
              <a:rPr lang="es-GT" sz="4400"/>
            </a:br>
            <a:r>
              <a:rPr lang="es-GT" sz="4400"/>
              <a:t>zuckerberg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es-GT" b="1">
                <a:solidFill>
                  <a:schemeClr val="tx1"/>
                </a:solidFill>
              </a:rPr>
              <a:t>Sé auténtico.</a:t>
            </a:r>
          </a:p>
          <a:p>
            <a:r>
              <a:rPr lang="es-GT" b="1">
                <a:solidFill>
                  <a:schemeClr val="tx1"/>
                </a:solidFill>
              </a:rPr>
              <a:t>Sé humilde.</a:t>
            </a:r>
          </a:p>
          <a:p>
            <a:r>
              <a:rPr lang="es-GT" b="1">
                <a:solidFill>
                  <a:schemeClr val="tx1"/>
                </a:solidFill>
              </a:rPr>
              <a:t>Cree en tu proyecto.</a:t>
            </a:r>
          </a:p>
          <a:p>
            <a:r>
              <a:rPr lang="es-GT" b="1">
                <a:solidFill>
                  <a:schemeClr val="tx1"/>
                </a:solidFill>
              </a:rPr>
              <a:t>Sigue tu misión.  Y enfócala en los consumidores.</a:t>
            </a:r>
          </a:p>
          <a:p>
            <a:r>
              <a:rPr lang="es-GT" b="1">
                <a:solidFill>
                  <a:schemeClr val="tx1"/>
                </a:solidFill>
              </a:rPr>
              <a:t>Elige bien a tus mentores.</a:t>
            </a:r>
          </a:p>
          <a:p>
            <a:r>
              <a:rPr lang="es-GT" b="1">
                <a:solidFill>
                  <a:schemeClr val="tx1"/>
                </a:solidFill>
              </a:rPr>
              <a:t>Deja una huella.</a:t>
            </a:r>
            <a:endParaRPr lang="es-GT">
              <a:solidFill>
                <a:schemeClr val="tx1"/>
              </a:solidFill>
            </a:endParaRPr>
          </a:p>
        </p:txBody>
      </p:sp>
      <p:pic>
        <p:nvPicPr>
          <p:cNvPr id="5124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3" y="1785571"/>
            <a:ext cx="5176744" cy="33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A5C894-97BA-45E7-9202-3AA24826A334}"/>
              </a:ext>
            </a:extLst>
          </p:cNvPr>
          <p:cNvSpPr txBox="1"/>
          <p:nvPr/>
        </p:nvSpPr>
        <p:spPr>
          <a:xfrm>
            <a:off x="6280297" y="5391398"/>
            <a:ext cx="481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4 de febrero de 2004, Fundación de Facebook Inc.</a:t>
            </a:r>
          </a:p>
        </p:txBody>
      </p:sp>
    </p:spTree>
    <p:extLst>
      <p:ext uri="{BB962C8B-B14F-4D97-AF65-F5344CB8AC3E}">
        <p14:creationId xmlns:p14="http://schemas.microsoft.com/office/powerpoint/2010/main" val="91053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sultado de imagen para jorge domingo samayoa">
            <a:extLst>
              <a:ext uri="{FF2B5EF4-FFF2-40B4-BE49-F238E27FC236}">
                <a16:creationId xmlns:a16="http://schemas.microsoft.com/office/drawing/2014/main" id="{530CE89C-9BC1-4FD0-A8A3-71AB88C17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273"/>
          <a:stretch/>
        </p:blipFill>
        <p:spPr bwMode="auto">
          <a:xfrm>
            <a:off x="7338646" y="1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37E8BB-8CE4-4B0F-BDC6-A7A31854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Jorge </a:t>
            </a:r>
            <a:r>
              <a:rPr lang="en-US" dirty="0" err="1"/>
              <a:t>domingo</a:t>
            </a:r>
            <a:r>
              <a:rPr lang="en-US" dirty="0"/>
              <a:t> </a:t>
            </a:r>
            <a:r>
              <a:rPr lang="en-US" dirty="0" err="1"/>
              <a:t>samayoa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602037-9FCB-4836-9C47-808A995A1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0" y="2882024"/>
            <a:ext cx="6015897" cy="3593591"/>
          </a:xfrm>
        </p:spPr>
        <p:txBody>
          <a:bodyPr>
            <a:normAutofit/>
          </a:bodyPr>
          <a:lstStyle/>
          <a:p>
            <a:r>
              <a:rPr lang="es-GT" dirty="0"/>
              <a:t>Considerado uno de los pioneros en Latinoamérica en el desarrollo de sistemas de monitoreo </a:t>
            </a:r>
            <a:r>
              <a:rPr lang="en-US" dirty="0"/>
              <a:t> y </a:t>
            </a:r>
            <a:r>
              <a:rPr lang="es-GT" dirty="0"/>
              <a:t>prevención</a:t>
            </a:r>
            <a:r>
              <a:rPr lang="en-US" dirty="0"/>
              <a:t> </a:t>
            </a:r>
            <a:r>
              <a:rPr lang="es-GT" dirty="0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real, con </a:t>
            </a:r>
            <a:r>
              <a:rPr lang="en-US" dirty="0" err="1"/>
              <a:t>más</a:t>
            </a:r>
            <a:r>
              <a:rPr lang="en-US" dirty="0"/>
              <a:t> de 30 </a:t>
            </a:r>
            <a:r>
              <a:rPr lang="en-US" dirty="0" err="1"/>
              <a:t>años</a:t>
            </a:r>
            <a:r>
              <a:rPr lang="en-US" dirty="0"/>
              <a:t> de </a:t>
            </a:r>
            <a:r>
              <a:rPr lang="en-US" dirty="0" err="1"/>
              <a:t>experiencia</a:t>
            </a:r>
            <a:r>
              <a:rPr lang="en-US" dirty="0"/>
              <a:t> en la </a:t>
            </a:r>
            <a:r>
              <a:rPr lang="en-US" dirty="0" err="1"/>
              <a:t>industria</a:t>
            </a:r>
            <a:r>
              <a:rPr lang="en-US" dirty="0"/>
              <a:t> de la </a:t>
            </a:r>
            <a:r>
              <a:rPr lang="en-US" dirty="0" err="1"/>
              <a:t>informática</a:t>
            </a:r>
            <a:r>
              <a:rPr lang="en-US" dirty="0"/>
              <a:t> y </a:t>
            </a:r>
            <a:r>
              <a:rPr lang="en-US" dirty="0" err="1"/>
              <a:t>tecnología</a:t>
            </a:r>
            <a:r>
              <a:rPr lang="en-US" dirty="0"/>
              <a:t>.</a:t>
            </a:r>
            <a:endParaRPr lang="es-GT" dirty="0"/>
          </a:p>
        </p:txBody>
      </p:sp>
      <p:sp>
        <p:nvSpPr>
          <p:cNvPr id="6" name="AutoShape 6" descr="Resultado de imagen para jorge domingo samayoa">
            <a:extLst>
              <a:ext uri="{FF2B5EF4-FFF2-40B4-BE49-F238E27FC236}">
                <a16:creationId xmlns:a16="http://schemas.microsoft.com/office/drawing/2014/main" id="{95BB1A96-4DD8-45B1-9A1E-63CBD6D2C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2338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1464623" y="2096139"/>
            <a:ext cx="962692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GT" sz="10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PENSUM </a:t>
            </a:r>
            <a:br>
              <a:rPr lang="es-GT" sz="10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s-GT" sz="10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UNIVERSIDADES</a:t>
            </a:r>
            <a:endParaRPr sz="10000" b="0" i="0" u="none" strike="noStrike" cap="non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8B4F4-C6A6-4C5A-B9BF-B32764A1B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Guatemala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D4B02A-BF38-4519-BAA4-96FB8F607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018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10615886" y="130629"/>
            <a:ext cx="1375698" cy="1094085"/>
            <a:chOff x="9505029" y="35628"/>
            <a:chExt cx="1375698" cy="1094085"/>
          </a:xfrm>
        </p:grpSpPr>
        <p:pic>
          <p:nvPicPr>
            <p:cNvPr id="101" name="Google Shape;101;p14" descr="Resultado de imagen para guatemal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05029" y="35628"/>
              <a:ext cx="1219854" cy="72475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</p:pic>
        <p:sp>
          <p:nvSpPr>
            <p:cNvPr id="102" name="Google Shape;102;p14"/>
            <p:cNvSpPr txBox="1"/>
            <p:nvPr/>
          </p:nvSpPr>
          <p:spPr>
            <a:xfrm>
              <a:off x="9505029" y="760381"/>
              <a:ext cx="1375698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 i="0" u="none" strike="noStrike" cap="none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Guatemala</a:t>
              </a:r>
              <a:endParaRPr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id="103" name="Google Shape;103;p14" descr="Resultado de imagen para usa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647" y="342800"/>
            <a:ext cx="4498134" cy="11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1603166" y="1757732"/>
            <a:ext cx="72558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Ingeniería en Ciencias y Sistemas | 5 años  | Matutina, Vespertina, Nocturna. 07:00 a 12:00 - 13:00 a 17:00 - 17:00 a 21:00 | Diario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7536" y="2707413"/>
            <a:ext cx="10149445" cy="366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l="16952" t="8248" r="49900" b="3465"/>
          <a:stretch/>
        </p:blipFill>
        <p:spPr>
          <a:xfrm>
            <a:off x="501474" y="130629"/>
            <a:ext cx="5304248" cy="510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l="50215" t="6215" r="17492" b="4022"/>
          <a:stretch/>
        </p:blipFill>
        <p:spPr>
          <a:xfrm>
            <a:off x="5805722" y="627688"/>
            <a:ext cx="6092042" cy="611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 descr="Resultado de imagen para universidad Galile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352" y="225547"/>
            <a:ext cx="2932009" cy="1104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6"/>
          <p:cNvGrpSpPr/>
          <p:nvPr/>
        </p:nvGrpSpPr>
        <p:grpSpPr>
          <a:xfrm>
            <a:off x="10531294" y="136567"/>
            <a:ext cx="1375698" cy="1034338"/>
            <a:chOff x="9349185" y="95375"/>
            <a:chExt cx="1375698" cy="1034338"/>
          </a:xfrm>
        </p:grpSpPr>
        <p:pic>
          <p:nvPicPr>
            <p:cNvPr id="118" name="Google Shape;118;p16" descr="Resultado de imagen para guatemal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05029" y="95375"/>
              <a:ext cx="1064010" cy="66500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</p:pic>
        <p:sp>
          <p:nvSpPr>
            <p:cNvPr id="119" name="Google Shape;119;p16"/>
            <p:cNvSpPr txBox="1"/>
            <p:nvPr/>
          </p:nvSpPr>
          <p:spPr>
            <a:xfrm>
              <a:off x="9349185" y="760381"/>
              <a:ext cx="1375698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Guatemala</a:t>
              </a:r>
              <a:endParaRPr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0" name="Google Shape;120;p16"/>
          <p:cNvSpPr/>
          <p:nvPr/>
        </p:nvSpPr>
        <p:spPr>
          <a:xfrm>
            <a:off x="1527958" y="1653317"/>
            <a:ext cx="429095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El pensum de Ingeniería de Sistemas, Informática y Ciencias de la Computación está diseñado para ser cursado en </a:t>
            </a:r>
            <a:r>
              <a:rPr lang="es-GT" sz="1800" b="1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4 años</a:t>
            </a:r>
            <a:r>
              <a:rPr lang="es-GT" sz="1800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, cada año académico se divide en dos semestres.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i="0">
              <a:solidFill>
                <a:srgbClr val="54525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 b="1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 Jornadas</a:t>
            </a:r>
            <a:endParaRPr sz="1800" b="0" i="0">
              <a:solidFill>
                <a:srgbClr val="54525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 b="1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	Matutina:</a:t>
            </a:r>
            <a:r>
              <a:rPr lang="es-GT" sz="1800" b="0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7:00 a 13:00h</a:t>
            </a:r>
            <a:br>
              <a:rPr lang="es-GT" sz="1800" b="0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GT" sz="1800" b="0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s-GT" sz="1800" b="1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Nocturna:</a:t>
            </a:r>
            <a:r>
              <a:rPr lang="es-GT" sz="1800" b="0" i="0">
                <a:solidFill>
                  <a:srgbClr val="545253"/>
                </a:solidFill>
                <a:latin typeface="Arial"/>
                <a:ea typeface="Arial"/>
                <a:cs typeface="Arial"/>
                <a:sym typeface="Arial"/>
              </a:rPr>
              <a:t> 18:00 a 21:00 h</a:t>
            </a:r>
            <a:endParaRPr sz="1800" b="0" i="0">
              <a:solidFill>
                <a:srgbClr val="5452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9292" y="1738838"/>
            <a:ext cx="5591856" cy="441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718" y="144421"/>
            <a:ext cx="6011337" cy="326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7824" y="144420"/>
            <a:ext cx="5519000" cy="326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7611" y="3467595"/>
            <a:ext cx="6581775" cy="335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¿qué es?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08697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1544106" y="2037791"/>
            <a:ext cx="435793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GT" sz="18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Titulo obtenido:</a:t>
            </a:r>
            <a:r>
              <a:rPr lang="es-GT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ingeniero en Informática y Sistemas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GT" sz="18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Grado obtenido:</a:t>
            </a:r>
            <a:r>
              <a:rPr lang="es-GT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licenciatura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GT" sz="18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Periodo de estudio:</a:t>
            </a:r>
            <a:r>
              <a:rPr lang="es-GT" sz="1800" b="0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5 años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GT" sz="18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 y horario: </a:t>
            </a:r>
            <a:r>
              <a:rPr lang="es-GT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Plan </a:t>
            </a:r>
            <a:r>
              <a:rPr lang="es-GT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diario, jornada matutina (los primeros dos años y medio) de 7:00 a 13:00 horas y jornada vespertina (los siguientes dos años y medio) de 17:30 a 21:00 horas.</a:t>
            </a:r>
            <a:endParaRPr sz="1800" b="0" i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0531294" y="136567"/>
            <a:ext cx="1375698" cy="1034338"/>
            <a:chOff x="9349185" y="95375"/>
            <a:chExt cx="1375698" cy="1034338"/>
          </a:xfrm>
        </p:grpSpPr>
        <p:pic>
          <p:nvPicPr>
            <p:cNvPr id="135" name="Google Shape;135;p18" descr="Resultado de imagen para guatemal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05029" y="95375"/>
              <a:ext cx="1064010" cy="66500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</p:pic>
        <p:sp>
          <p:nvSpPr>
            <p:cNvPr id="136" name="Google Shape;136;p18"/>
            <p:cNvSpPr txBox="1"/>
            <p:nvPr/>
          </p:nvSpPr>
          <p:spPr>
            <a:xfrm>
              <a:off x="9349185" y="760381"/>
              <a:ext cx="1375698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Guatemala</a:t>
              </a:r>
              <a:endParaRPr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id="137" name="Google Shape;137;p18" descr="Resultado de imagen para universidad Rafael landÃ­v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980" y="201498"/>
            <a:ext cx="35242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5">
            <a:alphaModFix/>
          </a:blip>
          <a:srcRect l="1634" t="867"/>
          <a:stretch/>
        </p:blipFill>
        <p:spPr>
          <a:xfrm>
            <a:off x="6168432" y="606228"/>
            <a:ext cx="3775796" cy="581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2795" y="190004"/>
            <a:ext cx="4403953" cy="640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GT" cap="none" dirty="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MÉ</a:t>
            </a:r>
            <a:r>
              <a:rPr lang="es-GT" sz="10000" b="0" i="0" u="none" strike="noStrike" cap="none" dirty="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XICO</a:t>
            </a:r>
            <a:endParaRPr sz="10000" b="0" i="0" u="none" strike="noStrike" cap="none" dirty="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 descr="http://www.ingenieria.unam.mx/programas_academicos/images/mapas_curriculares/computacion_2016.png"/>
          <p:cNvPicPr preferRelativeResize="0"/>
          <p:nvPr/>
        </p:nvPicPr>
        <p:blipFill rotWithShape="1">
          <a:blip r:embed="rId3">
            <a:alphaModFix/>
          </a:blip>
          <a:srcRect b="55761"/>
          <a:stretch/>
        </p:blipFill>
        <p:spPr>
          <a:xfrm>
            <a:off x="2523218" y="1542748"/>
            <a:ext cx="8507639" cy="5018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1"/>
          <p:cNvGrpSpPr/>
          <p:nvPr/>
        </p:nvGrpSpPr>
        <p:grpSpPr>
          <a:xfrm>
            <a:off x="10774416" y="164506"/>
            <a:ext cx="1063625" cy="977371"/>
            <a:chOff x="10687330" y="193534"/>
            <a:chExt cx="1063625" cy="977371"/>
          </a:xfrm>
        </p:grpSpPr>
        <p:pic>
          <p:nvPicPr>
            <p:cNvPr id="155" name="Google Shape;155;p21" descr="Resultado de imagen para mexic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87330" y="193534"/>
              <a:ext cx="1063625" cy="608039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</p:pic>
        <p:sp>
          <p:nvSpPr>
            <p:cNvPr id="156" name="Google Shape;156;p21"/>
            <p:cNvSpPr txBox="1"/>
            <p:nvPr/>
          </p:nvSpPr>
          <p:spPr>
            <a:xfrm>
              <a:off x="10741607" y="801573"/>
              <a:ext cx="955070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México</a:t>
              </a:r>
              <a:endParaRPr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id="157" name="Google Shape;157;p21" descr="Imagen relaciona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946" y="164506"/>
            <a:ext cx="1339396" cy="19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2656114" y="587879"/>
            <a:ext cx="67889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Universidad Nacional Autónoma de México (UNAM)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 descr="http://www.ingenieria.unam.mx/programas_academicos/images/mapas_curriculares/computacion_2016.png"/>
          <p:cNvPicPr preferRelativeResize="0"/>
          <p:nvPr/>
        </p:nvPicPr>
        <p:blipFill rotWithShape="1">
          <a:blip r:embed="rId3">
            <a:alphaModFix/>
          </a:blip>
          <a:srcRect t="44800"/>
          <a:stretch/>
        </p:blipFill>
        <p:spPr>
          <a:xfrm>
            <a:off x="2566761" y="316614"/>
            <a:ext cx="8144782" cy="59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47165"/>
          <a:stretch/>
        </p:blipFill>
        <p:spPr>
          <a:xfrm>
            <a:off x="756102" y="1978516"/>
            <a:ext cx="11207077" cy="4371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3"/>
          <p:cNvGrpSpPr/>
          <p:nvPr/>
        </p:nvGrpSpPr>
        <p:grpSpPr>
          <a:xfrm>
            <a:off x="10774416" y="164506"/>
            <a:ext cx="1063625" cy="977371"/>
            <a:chOff x="10687330" y="193534"/>
            <a:chExt cx="1063625" cy="977371"/>
          </a:xfrm>
        </p:grpSpPr>
        <p:pic>
          <p:nvPicPr>
            <p:cNvPr id="170" name="Google Shape;170;p23" descr="Resultado de imagen para mexic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687330" y="193534"/>
              <a:ext cx="1063625" cy="608039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</p:pic>
        <p:sp>
          <p:nvSpPr>
            <p:cNvPr id="171" name="Google Shape;171;p23"/>
            <p:cNvSpPr txBox="1"/>
            <p:nvPr/>
          </p:nvSpPr>
          <p:spPr>
            <a:xfrm>
              <a:off x="10741607" y="801573"/>
              <a:ext cx="955070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México</a:t>
              </a:r>
              <a:endParaRPr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pic>
        <p:nvPicPr>
          <p:cNvPr id="172" name="Google Shape;172;p23" descr="Resultado de imagen para Instituto TecnolÃ³gico y de Estudios Superiores de Monterrey (ITESM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75" y="164506"/>
            <a:ext cx="3870325" cy="145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t="53950"/>
          <a:stretch/>
        </p:blipFill>
        <p:spPr>
          <a:xfrm>
            <a:off x="1187903" y="1485900"/>
            <a:ext cx="10608967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B9E56-9AB3-4AC3-94F4-E7ADFD9D8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Argentina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4CA3E0-F822-467C-84E1-3F2FC4C1D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5128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179A731-C286-4848-8597-B499F35D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37" y="2327561"/>
            <a:ext cx="2821558" cy="3593591"/>
          </a:xfrm>
        </p:spPr>
        <p:txBody>
          <a:bodyPr numCol="1">
            <a:normAutofit fontScale="70000" lnSpcReduction="20000"/>
          </a:bodyPr>
          <a:lstStyle/>
          <a:p>
            <a:r>
              <a:rPr lang="es-GT" b="1" dirty="0"/>
              <a:t>Primer Año:</a:t>
            </a:r>
          </a:p>
          <a:p>
            <a:r>
              <a:rPr lang="es-GT" b="1" dirty="0"/>
              <a:t>Primer Cuatrimestre:</a:t>
            </a:r>
            <a:endParaRPr lang="es-GT" dirty="0"/>
          </a:p>
          <a:p>
            <a:r>
              <a:rPr lang="es-GT" dirty="0"/>
              <a:t>Introducción a la Programación I</a:t>
            </a:r>
          </a:p>
          <a:p>
            <a:r>
              <a:rPr lang="es-GT" dirty="0"/>
              <a:t>Análisis Matemático I</a:t>
            </a:r>
          </a:p>
          <a:p>
            <a:r>
              <a:rPr lang="es-GT" dirty="0"/>
              <a:t>Algebra I</a:t>
            </a:r>
          </a:p>
          <a:p>
            <a:r>
              <a:rPr lang="es-GT" dirty="0"/>
              <a:t>Química</a:t>
            </a:r>
          </a:p>
          <a:p>
            <a:r>
              <a:rPr lang="es-GT" b="1" dirty="0"/>
              <a:t>Segundo Cuatrimestre:</a:t>
            </a:r>
            <a:endParaRPr lang="es-GT" dirty="0"/>
          </a:p>
          <a:p>
            <a:r>
              <a:rPr lang="es-GT" dirty="0"/>
              <a:t>Ciencias de la Computación I</a:t>
            </a:r>
          </a:p>
          <a:p>
            <a:r>
              <a:rPr lang="es-GT" dirty="0"/>
              <a:t>Introducción a la Programación II</a:t>
            </a:r>
          </a:p>
          <a:p>
            <a:r>
              <a:rPr lang="es-GT" dirty="0"/>
              <a:t>Algebra Lineal</a:t>
            </a:r>
          </a:p>
          <a:p>
            <a:r>
              <a:rPr lang="es-GT" dirty="0"/>
              <a:t>Física General</a:t>
            </a:r>
          </a:p>
          <a:p>
            <a:r>
              <a:rPr lang="es-GT" dirty="0"/>
              <a:t>Matemática Discreta</a:t>
            </a:r>
          </a:p>
          <a:p>
            <a:endParaRPr lang="es-GT" dirty="0"/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991834C6-D204-43B9-A3CC-91E442EA0E47}"/>
              </a:ext>
            </a:extLst>
          </p:cNvPr>
          <p:cNvSpPr txBox="1">
            <a:spLocks/>
          </p:cNvSpPr>
          <p:nvPr/>
        </p:nvSpPr>
        <p:spPr>
          <a:xfrm>
            <a:off x="3715177" y="2333500"/>
            <a:ext cx="2821558" cy="3901045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GT" b="1" dirty="0"/>
              <a:t>Segundo Año:</a:t>
            </a:r>
          </a:p>
          <a:p>
            <a:r>
              <a:rPr lang="es-GT" b="1" dirty="0"/>
              <a:t>Primer Cuatrimestre:</a:t>
            </a:r>
            <a:endParaRPr lang="es-GT" dirty="0"/>
          </a:p>
          <a:p>
            <a:r>
              <a:rPr lang="es-GT" dirty="0"/>
              <a:t>Ciencias de la Computación II</a:t>
            </a:r>
          </a:p>
          <a:p>
            <a:r>
              <a:rPr lang="es-GT" dirty="0"/>
              <a:t>Análisis y Diseño de Algoritmos I</a:t>
            </a:r>
          </a:p>
          <a:p>
            <a:r>
              <a:rPr lang="es-GT" dirty="0"/>
              <a:t>Introducción a la Arquitectura de Sistemas</a:t>
            </a:r>
          </a:p>
          <a:p>
            <a:r>
              <a:rPr lang="es-GT" dirty="0"/>
              <a:t>Análisis Matemático II</a:t>
            </a:r>
          </a:p>
          <a:p>
            <a:r>
              <a:rPr lang="es-GT" dirty="0"/>
              <a:t>Electricidad y Magnetismo</a:t>
            </a:r>
          </a:p>
          <a:p>
            <a:r>
              <a:rPr lang="es-GT" b="1" dirty="0"/>
              <a:t>Segundo Cuatrimestre:</a:t>
            </a:r>
            <a:endParaRPr lang="es-GT" dirty="0"/>
          </a:p>
          <a:p>
            <a:r>
              <a:rPr lang="es-GT" dirty="0"/>
              <a:t>Análisis y Diseño de Algoritmos II</a:t>
            </a:r>
          </a:p>
          <a:p>
            <a:r>
              <a:rPr lang="es-GT" dirty="0"/>
              <a:t>Comunicación de Datos I</a:t>
            </a:r>
          </a:p>
          <a:p>
            <a:r>
              <a:rPr lang="es-GT" dirty="0"/>
              <a:t>Probabilidades y Estadística</a:t>
            </a:r>
          </a:p>
          <a:p>
            <a:r>
              <a:rPr lang="es-GT" dirty="0"/>
              <a:t>Electrónica Digital</a:t>
            </a:r>
          </a:p>
          <a:p>
            <a:r>
              <a:rPr lang="es-GT" dirty="0"/>
              <a:t>Inglés (*)</a:t>
            </a:r>
          </a:p>
          <a:p>
            <a:endParaRPr lang="es-GT" dirty="0"/>
          </a:p>
        </p:txBody>
      </p:sp>
      <p:sp>
        <p:nvSpPr>
          <p:cNvPr id="12" name="Marcador de contenido 9">
            <a:extLst>
              <a:ext uri="{FF2B5EF4-FFF2-40B4-BE49-F238E27FC236}">
                <a16:creationId xmlns:a16="http://schemas.microsoft.com/office/drawing/2014/main" id="{D1E07D08-4D44-408F-B85F-A0809E157B5A}"/>
              </a:ext>
            </a:extLst>
          </p:cNvPr>
          <p:cNvSpPr txBox="1">
            <a:spLocks/>
          </p:cNvSpPr>
          <p:nvPr/>
        </p:nvSpPr>
        <p:spPr>
          <a:xfrm>
            <a:off x="6422571" y="2333501"/>
            <a:ext cx="2821558" cy="443543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GT" b="1" dirty="0"/>
              <a:t>Tercer Año:</a:t>
            </a:r>
          </a:p>
          <a:p>
            <a:r>
              <a:rPr lang="es-GT" b="1" dirty="0"/>
              <a:t>Primer Cuatrimestre:</a:t>
            </a:r>
            <a:endParaRPr lang="es-GT" dirty="0"/>
          </a:p>
          <a:p>
            <a:r>
              <a:rPr lang="es-GT" dirty="0"/>
              <a:t>Programación Orientada a Objetos</a:t>
            </a:r>
          </a:p>
          <a:p>
            <a:r>
              <a:rPr lang="es-GT" dirty="0"/>
              <a:t>Estructuras de Almacenamiento de Datos</a:t>
            </a:r>
          </a:p>
          <a:p>
            <a:r>
              <a:rPr lang="es-GT" dirty="0"/>
              <a:t>Metodologías de Desarrollo de Software I</a:t>
            </a:r>
          </a:p>
          <a:p>
            <a:r>
              <a:rPr lang="es-GT" dirty="0"/>
              <a:t>Arquitectura de Computadoras I</a:t>
            </a:r>
          </a:p>
          <a:p>
            <a:r>
              <a:rPr lang="es-GT" b="1" dirty="0"/>
              <a:t>Segundo Cuatrimestre:</a:t>
            </a:r>
            <a:endParaRPr lang="es-GT" dirty="0"/>
          </a:p>
          <a:p>
            <a:r>
              <a:rPr lang="es-GT" dirty="0"/>
              <a:t>Programación Exploratoria</a:t>
            </a:r>
          </a:p>
          <a:p>
            <a:r>
              <a:rPr lang="es-GT" dirty="0"/>
              <a:t>Base de Datos I</a:t>
            </a:r>
          </a:p>
          <a:p>
            <a:r>
              <a:rPr lang="es-GT" dirty="0"/>
              <a:t>Lenguajes de Programación I</a:t>
            </a:r>
          </a:p>
          <a:p>
            <a:r>
              <a:rPr lang="es-GT" dirty="0"/>
              <a:t>Sistemas Operativos I</a:t>
            </a:r>
          </a:p>
          <a:p>
            <a:r>
              <a:rPr lang="es-GT" dirty="0"/>
              <a:t>Investigación Operativa I</a:t>
            </a:r>
          </a:p>
          <a:p>
            <a:pPr marL="0" indent="0">
              <a:buNone/>
            </a:pPr>
            <a:endParaRPr lang="es-GT" b="1" dirty="0"/>
          </a:p>
          <a:p>
            <a:pPr marL="0" indent="0">
              <a:buNone/>
            </a:pPr>
            <a:r>
              <a:rPr lang="es-GT" b="1" dirty="0"/>
              <a:t>Título Intermedio: Analista Programador Universitario</a:t>
            </a:r>
            <a:endParaRPr lang="es-GT" dirty="0"/>
          </a:p>
          <a:p>
            <a:endParaRPr lang="es-GT" dirty="0"/>
          </a:p>
        </p:txBody>
      </p:sp>
      <p:sp>
        <p:nvSpPr>
          <p:cNvPr id="13" name="Marcador de contenido 9">
            <a:extLst>
              <a:ext uri="{FF2B5EF4-FFF2-40B4-BE49-F238E27FC236}">
                <a16:creationId xmlns:a16="http://schemas.microsoft.com/office/drawing/2014/main" id="{F12E008C-903B-4192-B8F5-96E9C8010266}"/>
              </a:ext>
            </a:extLst>
          </p:cNvPr>
          <p:cNvSpPr txBox="1">
            <a:spLocks/>
          </p:cNvSpPr>
          <p:nvPr/>
        </p:nvSpPr>
        <p:spPr>
          <a:xfrm>
            <a:off x="9150874" y="2327558"/>
            <a:ext cx="2821558" cy="3593591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GT" b="1" dirty="0"/>
              <a:t>Cuarto Año:</a:t>
            </a:r>
          </a:p>
          <a:p>
            <a:r>
              <a:rPr lang="es-GT" b="1" dirty="0"/>
              <a:t>Primer Cuatrimestre:</a:t>
            </a:r>
            <a:endParaRPr lang="es-GT" dirty="0"/>
          </a:p>
          <a:p>
            <a:r>
              <a:rPr lang="es-GT" dirty="0"/>
              <a:t>Arquitectura de Computadoras y Técnicas Digitales</a:t>
            </a:r>
          </a:p>
          <a:p>
            <a:r>
              <a:rPr lang="es-GT" dirty="0"/>
              <a:t>Teoría de la Información</a:t>
            </a:r>
          </a:p>
          <a:p>
            <a:r>
              <a:rPr lang="es-GT" dirty="0"/>
              <a:t>Comunicación de Datos II</a:t>
            </a:r>
          </a:p>
          <a:p>
            <a:r>
              <a:rPr lang="es-GT" dirty="0"/>
              <a:t>Introducción al Cálculo Diferencial e Integral</a:t>
            </a:r>
          </a:p>
          <a:p>
            <a:r>
              <a:rPr lang="es-GT" dirty="0"/>
              <a:t>Ciclo de Especialización</a:t>
            </a:r>
          </a:p>
          <a:p>
            <a:r>
              <a:rPr lang="es-GT" b="1" dirty="0"/>
              <a:t>Segundo Cuatrimestre:</a:t>
            </a:r>
            <a:endParaRPr lang="es-GT" dirty="0"/>
          </a:p>
          <a:p>
            <a:r>
              <a:rPr lang="es-GT" dirty="0"/>
              <a:t>Diseño de Sistemas de Software</a:t>
            </a:r>
          </a:p>
          <a:p>
            <a:r>
              <a:rPr lang="es-GT" dirty="0"/>
              <a:t>Diseño de Compiladores I</a:t>
            </a:r>
          </a:p>
          <a:p>
            <a:r>
              <a:rPr lang="es-GT" dirty="0"/>
              <a:t>Ciclo de Especialización</a:t>
            </a:r>
          </a:p>
          <a:p>
            <a:endParaRPr lang="es-GT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06196E0-7761-4DD4-967C-C3FFEF14A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48" y="722798"/>
            <a:ext cx="2791215" cy="733527"/>
          </a:xfrm>
          <a:prstGeom prst="rect">
            <a:avLst/>
          </a:prstGeom>
        </p:spPr>
      </p:pic>
      <p:sp>
        <p:nvSpPr>
          <p:cNvPr id="18" name="Google Shape;226;p30">
            <a:extLst>
              <a:ext uri="{FF2B5EF4-FFF2-40B4-BE49-F238E27FC236}">
                <a16:creationId xmlns:a16="http://schemas.microsoft.com/office/drawing/2014/main" id="{DD7FB668-5951-4C2F-A6D2-9C5308EA6F7B}"/>
              </a:ext>
            </a:extLst>
          </p:cNvPr>
          <p:cNvSpPr txBox="1"/>
          <p:nvPr/>
        </p:nvSpPr>
        <p:spPr>
          <a:xfrm>
            <a:off x="10842302" y="894940"/>
            <a:ext cx="1349698" cy="3693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Argentina</a:t>
            </a:r>
            <a:endParaRPr lang="es-GT" sz="18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26" name="Picture 2" descr="Resultado de imagen para argentina">
            <a:extLst>
              <a:ext uri="{FF2B5EF4-FFF2-40B4-BE49-F238E27FC236}">
                <a16:creationId xmlns:a16="http://schemas.microsoft.com/office/drawing/2014/main" id="{177F474F-F1F8-4137-8D8C-2453A99E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302" y="224577"/>
            <a:ext cx="1130130" cy="70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contenido 9">
            <a:extLst>
              <a:ext uri="{FF2B5EF4-FFF2-40B4-BE49-F238E27FC236}">
                <a16:creationId xmlns:a16="http://schemas.microsoft.com/office/drawing/2014/main" id="{1AEE58B1-CED5-489C-B45B-81F5B7ED80D3}"/>
              </a:ext>
            </a:extLst>
          </p:cNvPr>
          <p:cNvSpPr txBox="1">
            <a:spLocks/>
          </p:cNvSpPr>
          <p:nvPr/>
        </p:nvSpPr>
        <p:spPr>
          <a:xfrm>
            <a:off x="4611209" y="267738"/>
            <a:ext cx="4820314" cy="295535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GT" dirty="0"/>
          </a:p>
        </p:txBody>
      </p:sp>
      <p:sp>
        <p:nvSpPr>
          <p:cNvPr id="22" name="Marcador de contenido 9">
            <a:extLst>
              <a:ext uri="{FF2B5EF4-FFF2-40B4-BE49-F238E27FC236}">
                <a16:creationId xmlns:a16="http://schemas.microsoft.com/office/drawing/2014/main" id="{E48492CE-6BE0-4933-92CC-2AFDBB631789}"/>
              </a:ext>
            </a:extLst>
          </p:cNvPr>
          <p:cNvSpPr txBox="1">
            <a:spLocks/>
          </p:cNvSpPr>
          <p:nvPr/>
        </p:nvSpPr>
        <p:spPr>
          <a:xfrm>
            <a:off x="4204933" y="722798"/>
            <a:ext cx="4819628" cy="88037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GT" b="1" dirty="0"/>
              <a:t>Universidad Nacional Del Centro De La Provincia De Buenos Aires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2485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500" cy="43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/>
              <a:t>Estados Unidos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400" cy="74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45616" y="521595"/>
            <a:ext cx="10178322" cy="3593591"/>
          </a:xfrm>
        </p:spPr>
        <p:txBody>
          <a:bodyPr>
            <a:normAutofit/>
          </a:bodyPr>
          <a:lstStyle/>
          <a:p>
            <a:r>
              <a:rPr lang="es-GT" sz="2800"/>
              <a:t>La Ingeniería de Sistemas es un campo de la ingeniería que se encarga del diseño, la programación, la implantación y el mantenimiento de sistemas. Utiliza un enfoque interdisciplinario que permite estudiar y comprender la realidad, con el propósito de implementar u optimizar sistemas complejos. </a:t>
            </a:r>
            <a:endParaRPr lang="es-GT" sz="2800" dirty="0"/>
          </a:p>
        </p:txBody>
      </p:sp>
      <p:pic>
        <p:nvPicPr>
          <p:cNvPr id="1026" name="Picture 2" descr="Resultado de imagen para ingenieria en sistem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186" y="3447561"/>
            <a:ext cx="5420977" cy="26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36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4425" y="164500"/>
            <a:ext cx="1063626" cy="5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0774489" y="724676"/>
            <a:ext cx="1063500" cy="4398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Estados</a:t>
            </a:r>
            <a:endParaRPr sz="18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Unidos</a:t>
            </a:r>
            <a:endParaRPr sz="18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00" y="164502"/>
            <a:ext cx="2989550" cy="13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257300" y="1899850"/>
            <a:ext cx="3370200" cy="326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s-GT" b="1">
                <a:latin typeface="Cabin"/>
                <a:ea typeface="Cabin"/>
                <a:cs typeface="Cabin"/>
                <a:sym typeface="Cabin"/>
              </a:rPr>
              <a:t>¿Qué voy a estudiar?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Los cursos incluyen: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Enrutamiento de red avanzado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Conmutación avanzada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Sistemas de gestión de bases de datos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Planificación, diseño y seguridad de redes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Soporte de red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951950" y="1929000"/>
            <a:ext cx="337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s-GT" b="1">
                <a:latin typeface="Cabin"/>
                <a:ea typeface="Cabin"/>
                <a:cs typeface="Cabin"/>
                <a:sym typeface="Cabin"/>
              </a:rPr>
              <a:t>¿Qué puedo hacer con un título en Tecnología de Ingeniería de Sistemas?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Desarrollador de software de aplicaciones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Ingeniero de Sistemas Electrónicos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Técnico de Ingeniería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Char char="●"/>
            </a:pPr>
            <a:r>
              <a:rPr lang="es-GT">
                <a:latin typeface="Cabin"/>
                <a:ea typeface="Cabin"/>
                <a:cs typeface="Cabin"/>
                <a:sym typeface="Cabin"/>
              </a:rPr>
              <a:t>Ingeniero de Sistemas de Información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700" y="4320151"/>
            <a:ext cx="3196300" cy="21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07DD5-4BA8-48C3-87E0-C1F0B17C4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 err="1"/>
              <a:t>españa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5368F0-8BA4-4D60-A5E9-DD2CE730D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9275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espaÃ±a">
            <a:extLst>
              <a:ext uri="{FF2B5EF4-FFF2-40B4-BE49-F238E27FC236}">
                <a16:creationId xmlns:a16="http://schemas.microsoft.com/office/drawing/2014/main" id="{D0BB8DE8-93A7-48C1-8CA9-F0C098E8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509" y="233155"/>
            <a:ext cx="1349698" cy="89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26;p30">
            <a:extLst>
              <a:ext uri="{FF2B5EF4-FFF2-40B4-BE49-F238E27FC236}">
                <a16:creationId xmlns:a16="http://schemas.microsoft.com/office/drawing/2014/main" id="{773BC92C-7CA4-43CC-B03E-5FBBC82DFAAA}"/>
              </a:ext>
            </a:extLst>
          </p:cNvPr>
          <p:cNvSpPr txBox="1"/>
          <p:nvPr/>
        </p:nvSpPr>
        <p:spPr>
          <a:xfrm>
            <a:off x="10672024" y="1154709"/>
            <a:ext cx="1349698" cy="3693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España</a:t>
            </a:r>
            <a:endParaRPr lang="es-GT" sz="18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052" name="Picture 4" descr="Resultado de imagen para universidad politecnica de cataluÃ±a">
            <a:extLst>
              <a:ext uri="{FF2B5EF4-FFF2-40B4-BE49-F238E27FC236}">
                <a16:creationId xmlns:a16="http://schemas.microsoft.com/office/drawing/2014/main" id="{42681D6C-8DB3-4D7C-9D7A-4AFC897F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27" y="17830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D3E10ACF-9A5A-431C-ADD9-411520CB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054" y="540123"/>
            <a:ext cx="5960592" cy="1492132"/>
          </a:xfrm>
        </p:spPr>
        <p:txBody>
          <a:bodyPr>
            <a:noAutofit/>
          </a:bodyPr>
          <a:lstStyle/>
          <a:p>
            <a:r>
              <a:rPr lang="es-GT" sz="2800" dirty="0"/>
              <a:t>Grado en Ingeniería de Sistemas   TIC</a:t>
            </a:r>
            <a:br>
              <a:rPr lang="es-GT" sz="2800" dirty="0"/>
            </a:br>
            <a:endParaRPr lang="es-GT" sz="2800" dirty="0"/>
          </a:p>
        </p:txBody>
      </p:sp>
      <p:pic>
        <p:nvPicPr>
          <p:cNvPr id="10" name="Marcador de contenido 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34631B3-42D8-42AB-8E45-6F2F478CB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91" y="2339440"/>
            <a:ext cx="3667637" cy="3451780"/>
          </a:xfrm>
        </p:spPr>
      </p:pic>
      <p:pic>
        <p:nvPicPr>
          <p:cNvPr id="12" name="Imagen 11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ED67F15-D8A5-44C9-B90B-005717F22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39" y="2339440"/>
            <a:ext cx="3419952" cy="34517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E7BAA4-EAB0-4897-9661-506785A5F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28" y="2339440"/>
            <a:ext cx="3791479" cy="18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1A3D441-3686-4D1F-8204-5F6C4A5F1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" y="481603"/>
            <a:ext cx="6006575" cy="5894793"/>
          </a:xfrm>
        </p:spPr>
      </p:pic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60DE1DF-C2B5-45BE-B7FF-27AB91C35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7" y="481603"/>
            <a:ext cx="4518284" cy="215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44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500" cy="439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/>
              <a:t>Reino Unido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400" cy="74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/>
        </p:nvSpPr>
        <p:spPr>
          <a:xfrm>
            <a:off x="5465651" y="719711"/>
            <a:ext cx="3793349" cy="575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b="1" dirty="0">
                <a:latin typeface="Cabin"/>
                <a:ea typeface="Cabin"/>
                <a:cs typeface="Cabin"/>
                <a:sym typeface="Cabin"/>
              </a:rPr>
              <a:t>Año 1</a:t>
            </a:r>
            <a:endParaRPr sz="1600"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Ingeniería matemática y modelado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Comunicaciones de datos y redes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Principios de ingeniería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Ingeniería informática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Diseño y práctica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Principios de electrónica e ingeniería informática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b="1" dirty="0">
                <a:latin typeface="Cabin"/>
                <a:ea typeface="Cabin"/>
                <a:cs typeface="Cabin"/>
                <a:sym typeface="Cabin"/>
              </a:rPr>
              <a:t>Año 2</a:t>
            </a:r>
            <a:endParaRPr sz="1600"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Arquitectura de computadora y sistemas operativos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Software de ingeniería, estructuras de datos y algoritmos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Proyecto de diseño de equipo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Software orientado a objetos para ingenieros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Sistemas digitales y diseño de microprocesador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dirty="0">
                <a:latin typeface="Cabin"/>
                <a:ea typeface="Cabin"/>
                <a:cs typeface="Cabin"/>
                <a:sym typeface="Cabin"/>
              </a:rPr>
              <a:t>Redes de computadoras y computación móvil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9143551" y="1287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b="1" dirty="0">
                <a:latin typeface="Cabin"/>
                <a:ea typeface="Cabin"/>
                <a:cs typeface="Cabin"/>
                <a:sym typeface="Cabin"/>
              </a:rPr>
              <a:t>Año 3</a:t>
            </a:r>
            <a:endParaRPr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latin typeface="Cabin"/>
                <a:ea typeface="Cabin"/>
                <a:cs typeface="Cabin"/>
                <a:sym typeface="Cabin"/>
              </a:rPr>
              <a:t>Año de colocación opcional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b="1" dirty="0">
                <a:latin typeface="Cabin"/>
                <a:ea typeface="Cabin"/>
                <a:cs typeface="Cabin"/>
                <a:sym typeface="Cabin"/>
              </a:rPr>
              <a:t>Año 4</a:t>
            </a:r>
            <a:endParaRPr b="1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latin typeface="Cabin"/>
                <a:ea typeface="Cabin"/>
                <a:cs typeface="Cabin"/>
                <a:sym typeface="Cabin"/>
              </a:rPr>
              <a:t>Ingeniería de sistemas y software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latin typeface="Cabin"/>
                <a:ea typeface="Cabin"/>
                <a:cs typeface="Cabin"/>
                <a:sym typeface="Cabin"/>
              </a:rPr>
              <a:t>Sistemas integrados e Internet de las cosas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latin typeface="Cabin"/>
                <a:ea typeface="Cabin"/>
                <a:cs typeface="Cabin"/>
                <a:sym typeface="Cabin"/>
              </a:rPr>
              <a:t>Proyecto </a:t>
            </a:r>
            <a:r>
              <a:rPr lang="es-GT" dirty="0" err="1">
                <a:latin typeface="Cabin"/>
                <a:ea typeface="Cabin"/>
                <a:cs typeface="Cabin"/>
                <a:sym typeface="Cabin"/>
              </a:rPr>
              <a:t>BEng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209" name="Google Shape;209;p28"/>
          <p:cNvGraphicFramePr/>
          <p:nvPr>
            <p:extLst>
              <p:ext uri="{D42A27DB-BD31-4B8C-83A1-F6EECF244321}">
                <p14:modId xmlns:p14="http://schemas.microsoft.com/office/powerpoint/2010/main" val="3814234480"/>
              </p:ext>
            </p:extLst>
          </p:nvPr>
        </p:nvGraphicFramePr>
        <p:xfrm>
          <a:off x="1077602" y="2099025"/>
          <a:ext cx="4229550" cy="43776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06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4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 b="1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MODO</a:t>
                      </a:r>
                      <a:endParaRPr sz="1150" b="1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 b="1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DURACION</a:t>
                      </a:r>
                      <a:endParaRPr sz="1150" b="1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 b="1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FECHA INICIO</a:t>
                      </a:r>
                      <a:endParaRPr sz="1150" b="1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 b="1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UBICACION</a:t>
                      </a:r>
                      <a:endParaRPr sz="1150" b="1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Tiempo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Completo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 dirty="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3 </a:t>
                      </a:r>
                      <a:r>
                        <a:rPr lang="es-GT" sz="1150" dirty="0" err="1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years</a:t>
                      </a:r>
                      <a:endParaRPr sz="1150" dirty="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September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Southwark Campus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Sandwich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4 years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September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Southwark Campus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Medio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Tiempo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4 years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September</a:t>
                      </a:r>
                      <a:endParaRPr sz="115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GT" sz="1150" dirty="0" err="1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Southwark</a:t>
                      </a:r>
                      <a:r>
                        <a:rPr lang="es-GT" sz="1150" dirty="0">
                          <a:solidFill>
                            <a:srgbClr val="4A4A4A"/>
                          </a:solidFill>
                          <a:highlight>
                            <a:srgbClr val="FFFFFF"/>
                          </a:highlight>
                          <a:latin typeface="Cabin"/>
                          <a:ea typeface="Cabin"/>
                          <a:cs typeface="Cabin"/>
                          <a:sym typeface="Cabin"/>
                        </a:rPr>
                        <a:t> Campus</a:t>
                      </a:r>
                      <a:endParaRPr sz="1150" dirty="0">
                        <a:solidFill>
                          <a:srgbClr val="4A4A4A"/>
                        </a:solidFill>
                        <a:highlight>
                          <a:srgbClr val="FFFFFF"/>
                        </a:highlight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0" name="Google Shape;210;p28"/>
          <p:cNvSpPr txBox="1"/>
          <p:nvPr/>
        </p:nvSpPr>
        <p:spPr>
          <a:xfrm>
            <a:off x="5971809" y="328543"/>
            <a:ext cx="26127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 b="1">
                <a:latin typeface="Cabin"/>
                <a:ea typeface="Cabin"/>
                <a:cs typeface="Cabin"/>
                <a:sym typeface="Cabin"/>
              </a:rPr>
              <a:t>PENSUM</a:t>
            </a:r>
            <a:endParaRPr sz="1800" b="1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25" y="107788"/>
            <a:ext cx="1637975" cy="16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2581100" y="409713"/>
            <a:ext cx="2917200" cy="1034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-GT" sz="2400" dirty="0"/>
              <a:t>London South Bank </a:t>
            </a:r>
            <a:r>
              <a:rPr lang="es-GT" sz="2400" dirty="0" err="1"/>
              <a:t>University</a:t>
            </a:r>
            <a:endParaRPr sz="2400" dirty="0"/>
          </a:p>
        </p:txBody>
      </p:sp>
      <p:grpSp>
        <p:nvGrpSpPr>
          <p:cNvPr id="11" name="Google Shape;224;p30">
            <a:extLst>
              <a:ext uri="{FF2B5EF4-FFF2-40B4-BE49-F238E27FC236}">
                <a16:creationId xmlns:a16="http://schemas.microsoft.com/office/drawing/2014/main" id="{A5DAD403-B3B6-41AD-B41B-7DF7FF21E557}"/>
              </a:ext>
            </a:extLst>
          </p:cNvPr>
          <p:cNvGrpSpPr/>
          <p:nvPr/>
        </p:nvGrpSpPr>
        <p:grpSpPr>
          <a:xfrm>
            <a:off x="10755163" y="75850"/>
            <a:ext cx="1349698" cy="1021320"/>
            <a:chOff x="10622038" y="107775"/>
            <a:chExt cx="1349698" cy="1021320"/>
          </a:xfrm>
        </p:grpSpPr>
        <p:pic>
          <p:nvPicPr>
            <p:cNvPr id="12" name="Google Shape;225;p30">
              <a:extLst>
                <a:ext uri="{FF2B5EF4-FFF2-40B4-BE49-F238E27FC236}">
                  <a16:creationId xmlns:a16="http://schemas.microsoft.com/office/drawing/2014/main" id="{C80AF451-7297-43DC-94E9-743ECCC0E9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5075" y="107775"/>
              <a:ext cx="1063624" cy="63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26;p30">
              <a:extLst>
                <a:ext uri="{FF2B5EF4-FFF2-40B4-BE49-F238E27FC236}">
                  <a16:creationId xmlns:a16="http://schemas.microsoft.com/office/drawing/2014/main" id="{1721A43B-A68B-4DEF-B1B8-5E2EEC4898FF}"/>
                </a:ext>
              </a:extLst>
            </p:cNvPr>
            <p:cNvSpPr txBox="1"/>
            <p:nvPr/>
          </p:nvSpPr>
          <p:spPr>
            <a:xfrm>
              <a:off x="10622038" y="759795"/>
              <a:ext cx="1349698" cy="36930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Reino Unido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13" y="177200"/>
            <a:ext cx="3266125" cy="83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0"/>
          <p:cNvGrpSpPr/>
          <p:nvPr/>
        </p:nvGrpSpPr>
        <p:grpSpPr>
          <a:xfrm>
            <a:off x="10755163" y="75850"/>
            <a:ext cx="1349698" cy="1021320"/>
            <a:chOff x="10622038" y="107775"/>
            <a:chExt cx="1349698" cy="1021320"/>
          </a:xfrm>
        </p:grpSpPr>
        <p:pic>
          <p:nvPicPr>
            <p:cNvPr id="225" name="Google Shape;22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5075" y="107775"/>
              <a:ext cx="1063624" cy="63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0"/>
            <p:cNvSpPr txBox="1"/>
            <p:nvPr/>
          </p:nvSpPr>
          <p:spPr>
            <a:xfrm>
              <a:off x="10622038" y="759795"/>
              <a:ext cx="1349698" cy="36930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GT" sz="1800" b="1" dirty="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Reino Unido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27" name="Google Shape;227;p30"/>
          <p:cNvSpPr txBox="1"/>
          <p:nvPr/>
        </p:nvSpPr>
        <p:spPr>
          <a:xfrm>
            <a:off x="1091225" y="1160763"/>
            <a:ext cx="5081100" cy="271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b="1" dirty="0">
                <a:solidFill>
                  <a:srgbClr val="FF0000"/>
                </a:solidFill>
              </a:rPr>
              <a:t>Estructura modular para </a:t>
            </a:r>
            <a:r>
              <a:rPr lang="es-GT" sz="1600" b="1" dirty="0" err="1">
                <a:solidFill>
                  <a:srgbClr val="FF0000"/>
                </a:solidFill>
              </a:rPr>
              <a:t>BEng</a:t>
            </a:r>
            <a:r>
              <a:rPr lang="es-GT" sz="1600" b="1" dirty="0">
                <a:solidFill>
                  <a:srgbClr val="FF0000"/>
                </a:solidFill>
              </a:rPr>
              <a:t> (</a:t>
            </a:r>
            <a:r>
              <a:rPr lang="es-GT" sz="1600" b="1" dirty="0" err="1">
                <a:solidFill>
                  <a:srgbClr val="FF0000"/>
                </a:solidFill>
              </a:rPr>
              <a:t>Hons</a:t>
            </a:r>
            <a:r>
              <a:rPr lang="es-GT" sz="1600" b="1" dirty="0">
                <a:solidFill>
                  <a:srgbClr val="FF0000"/>
                </a:solidFill>
              </a:rPr>
              <a:t>)</a:t>
            </a:r>
            <a:endParaRPr sz="1600" b="1" dirty="0">
              <a:solidFill>
                <a:srgbClr val="FF0000"/>
              </a:solidFill>
            </a:endParaRPr>
          </a:p>
          <a:p>
            <a:pPr marL="171450" lvl="0" indent="-171450" algn="l" rtl="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200" b="1" dirty="0"/>
              <a:t>PRIMER AÑO:</a:t>
            </a:r>
            <a:r>
              <a:rPr lang="es-GT" sz="1200" dirty="0"/>
              <a:t> Ingeniería matemática 1; Diseño y Materiales; Habilidades prácticas y experimentales; Habilidades profesionales de ingeniería 1; Apoyo y desarrollo de aprendizaje para programas de ingeniería; </a:t>
            </a:r>
          </a:p>
          <a:p>
            <a:pPr marL="171450" lvl="0" indent="-171450" algn="l" rtl="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200" b="1" dirty="0"/>
              <a:t>AÑO DOS: </a:t>
            </a:r>
            <a:r>
              <a:rPr lang="es-GT" sz="1200" dirty="0"/>
              <a:t>Ingeniería de Matemáticas 2; Gestión de ingeniería; Arquitecturas de Computadora y Sistemas Operativos; Sistemas electrónicos integrados y digitales; Programación para Ingenieros; Ingeniería de aplicaciones móviles; Ingeniería de software; Sensores y redes; Atributos para Empleabilidad y Desarrollo Profesional; </a:t>
            </a:r>
          </a:p>
          <a:p>
            <a:pPr marL="171450" lvl="0" indent="-171450" algn="l" rtl="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200" b="1" dirty="0"/>
              <a:t>AÑO TRES</a:t>
            </a:r>
            <a:r>
              <a:rPr lang="es-GT" sz="1200" dirty="0"/>
              <a:t>: Proyecto Industrial Grupal; Habilidades profesionales de ingeniería 2; Ingeniería de Sistemas Web; Ingeniería de Sistemas Seguros; Ingeniería Informática Avanzada; Gestión de enrutamiento de red</a:t>
            </a:r>
            <a:endParaRPr sz="1200" dirty="0"/>
          </a:p>
        </p:txBody>
      </p:sp>
      <p:sp>
        <p:nvSpPr>
          <p:cNvPr id="228" name="Google Shape;228;p30"/>
          <p:cNvSpPr txBox="1"/>
          <p:nvPr/>
        </p:nvSpPr>
        <p:spPr>
          <a:xfrm>
            <a:off x="1183985" y="4407987"/>
            <a:ext cx="9432555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600" b="1" dirty="0">
                <a:solidFill>
                  <a:srgbClr val="FF0000"/>
                </a:solidFill>
              </a:rPr>
              <a:t>Estructura modular para </a:t>
            </a:r>
            <a:r>
              <a:rPr lang="es-GT" sz="1600" b="1" dirty="0" err="1">
                <a:solidFill>
                  <a:srgbClr val="FF0000"/>
                </a:solidFill>
              </a:rPr>
              <a:t>MEng</a:t>
            </a:r>
            <a:endParaRPr sz="1600" b="1" dirty="0">
              <a:solidFill>
                <a:srgbClr val="FF0000"/>
              </a:solidFill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PRIMER AÑO:</a:t>
            </a:r>
            <a:r>
              <a:rPr lang="es-GT" sz="1150" dirty="0"/>
              <a:t> Ingeniería matemática 1; Diseño y Materiales; Habilidades prácticas y experimentales; Habilidades profesionales de ingeniería 1; Apoyo y desarrollo de aprendizaje para programas de ingeniería;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AÑO DOS: </a:t>
            </a:r>
            <a:r>
              <a:rPr lang="es-GT" sz="1150" dirty="0"/>
              <a:t>Ingeniería de Matemáticas 2; Gestión de ingeniería; Arquitecturas de Computadora y Sistemas Operativos; Sistemas electrónicos integrados y digitales; Programación para Ingenieros; Ingeniería de aplicaciones móviles; Ingeniería de software; Sensores y redes; Atributos para Empleabilidad y Desarrollo Profesional; </a:t>
            </a:r>
          </a:p>
          <a:p>
            <a:pPr marL="628650" lvl="1" indent="-17145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AÑO TRES</a:t>
            </a:r>
            <a:r>
              <a:rPr lang="es-GT" sz="1150" dirty="0"/>
              <a:t>: Proyecto Industrial Grupal; Habilidades profesionales de ingeniería 2; Ingeniería de Sistemas Web; Ingeniería de Sistemas Seguros; Ingeniería Informática Avanzada; Gestión de enrutamiento de red; </a:t>
            </a:r>
            <a:endParaRPr lang="es-GT" sz="1150" b="1" dirty="0"/>
          </a:p>
          <a:p>
            <a:pPr marL="628650" lvl="1" indent="-17145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AÑO CUATRO</a:t>
            </a:r>
            <a:r>
              <a:rPr lang="es-GT" sz="1150" dirty="0"/>
              <a:t>: Proyecto individual; Estrategia y gestión; Sistemas distribuidos; Sistemas embebidos en tiempo real; Diseño de red avanzado; Aplicaciones avanzadas de bases de datos;</a:t>
            </a:r>
          </a:p>
        </p:txBody>
      </p:sp>
      <p:sp>
        <p:nvSpPr>
          <p:cNvPr id="229" name="Google Shape;229;p30"/>
          <p:cNvSpPr txBox="1"/>
          <p:nvPr/>
        </p:nvSpPr>
        <p:spPr>
          <a:xfrm>
            <a:off x="6172325" y="653505"/>
            <a:ext cx="5447100" cy="376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400" b="1" dirty="0">
                <a:solidFill>
                  <a:srgbClr val="FF0000"/>
                </a:solidFill>
              </a:rPr>
              <a:t>Estructura modular para el programa extendido</a:t>
            </a:r>
            <a:endParaRPr sz="1400" b="1" dirty="0">
              <a:solidFill>
                <a:srgbClr val="FF0000"/>
              </a:solidFill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AÑO CERO</a:t>
            </a:r>
            <a:r>
              <a:rPr lang="es-GT" sz="1150" dirty="0"/>
              <a:t>: diseño e implementación de proyectos de ingeniería; Desarrollo profesional y personal; Introducción a la ingeniería matemática; 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PRIMER AÑO</a:t>
            </a:r>
            <a:r>
              <a:rPr lang="es-GT" sz="1150" dirty="0"/>
              <a:t>: Ingeniería matemática 1; Diseño y Materiales; Habilidades prácticas y experimentales; Habilidades profesionales de ingeniería 1; Apoyo y desarrollo de aprendizaje para programas de ingeniería; 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AÑO DOS</a:t>
            </a:r>
            <a:r>
              <a:rPr lang="es-GT" sz="1150" dirty="0"/>
              <a:t>: Ingeniería de Matemáticas 2; Gestión de ingeniería; Arquitecturas de Computadora y Sistemas Operativos; Sistemas electrónicos integrados y digitales; Programación para Ingenieros; Ingeniería de aplicaciones móviles; Ingeniería de software; Sensores y redes; Atributos para Empleabilidad y Desarrollo Profesional; 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GT" sz="1150" b="1" dirty="0"/>
              <a:t>AÑO TRES: </a:t>
            </a:r>
            <a:r>
              <a:rPr lang="es-GT" sz="1150" dirty="0"/>
              <a:t>Proyecto Industrial Grupal; Habilidades profesionales de ingeniería 2; Ingeniería de Sistemas Web; Ingeniería de Sistemas Seguros; Ingeniería Informática Avanzada; Gestión de enrutamiento de red</a:t>
            </a:r>
            <a:endParaRPr sz="11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1996" y="1231506"/>
            <a:ext cx="6461812" cy="4394988"/>
          </a:xfrm>
        </p:spPr>
        <p:txBody>
          <a:bodyPr>
            <a:normAutofit/>
          </a:bodyPr>
          <a:lstStyle/>
          <a:p>
            <a:r>
              <a:rPr lang="es-GT" sz="4800"/>
              <a:t>¿y tu Qué esperas?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00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es-GT" sz="8000"/>
              <a:t>Es tu momento</a:t>
            </a:r>
            <a:br>
              <a:rPr lang="es-GT" sz="8000"/>
            </a:br>
            <a:r>
              <a:rPr lang="es-GT" sz="8000"/>
              <a:t>de hacer algo </a:t>
            </a:r>
            <a:br>
              <a:rPr lang="es-GT" sz="8000"/>
            </a:br>
            <a:r>
              <a:rPr lang="es-GT" sz="8000"/>
              <a:t>grande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8A25BF79-9ED2-4290-8C48-1AB107B67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22943" y="1068755"/>
            <a:ext cx="6273998" cy="4720490"/>
          </a:xfrm>
        </p:spPr>
        <p:txBody>
          <a:bodyPr>
            <a:normAutofit/>
          </a:bodyPr>
          <a:lstStyle/>
          <a:p>
            <a:pPr algn="l"/>
            <a:r>
              <a:rPr lang="es-GT" sz="720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6159C197-C92F-4EEC-9821-4C2CAABD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8D58F-96AE-499D-AB10-312690101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8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25BF79-9ED2-4290-8C48-1AB107B67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28486" y="650928"/>
            <a:ext cx="8319229" cy="5216432"/>
          </a:xfrm>
        </p:spPr>
        <p:txBody>
          <a:bodyPr anchor="b">
            <a:noAutofit/>
          </a:bodyPr>
          <a:lstStyle/>
          <a:p>
            <a:pPr algn="l"/>
            <a:b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Sectores donde labora un Ingeniero de Sistemas</a:t>
            </a:r>
            <a:b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s-GT" sz="5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s-GT" sz="5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A549F5-BF47-4351-BA22-B59919984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0"/>
            <a:ext cx="2921728" cy="6858000"/>
          </a:xfrm>
          <a:custGeom>
            <a:avLst/>
            <a:gdLst>
              <a:gd name="connsiteX0" fmla="*/ 0 w 2921728"/>
              <a:gd name="connsiteY0" fmla="*/ 0 h 6858000"/>
              <a:gd name="connsiteX1" fmla="*/ 2035903 w 2921728"/>
              <a:gd name="connsiteY1" fmla="*/ 0 h 6858000"/>
              <a:gd name="connsiteX2" fmla="*/ 2202677 w 2921728"/>
              <a:gd name="connsiteY2" fmla="*/ 0 h 6858000"/>
              <a:gd name="connsiteX3" fmla="*/ 2745516 w 2921728"/>
              <a:gd name="connsiteY3" fmla="*/ 0 h 6858000"/>
              <a:gd name="connsiteX4" fmla="*/ 2747103 w 2921728"/>
              <a:gd name="connsiteY4" fmla="*/ 68263 h 6858000"/>
              <a:gd name="connsiteX5" fmla="*/ 2755041 w 2921728"/>
              <a:gd name="connsiteY5" fmla="*/ 128588 h 6858000"/>
              <a:gd name="connsiteX6" fmla="*/ 2766153 w 2921728"/>
              <a:gd name="connsiteY6" fmla="*/ 180975 h 6858000"/>
              <a:gd name="connsiteX7" fmla="*/ 2780441 w 2921728"/>
              <a:gd name="connsiteY7" fmla="*/ 227013 h 6858000"/>
              <a:gd name="connsiteX8" fmla="*/ 2796316 w 2921728"/>
              <a:gd name="connsiteY8" fmla="*/ 268288 h 6858000"/>
              <a:gd name="connsiteX9" fmla="*/ 2815366 w 2921728"/>
              <a:gd name="connsiteY9" fmla="*/ 304800 h 6858000"/>
              <a:gd name="connsiteX10" fmla="*/ 2834416 w 2921728"/>
              <a:gd name="connsiteY10" fmla="*/ 342900 h 6858000"/>
              <a:gd name="connsiteX11" fmla="*/ 2853466 w 2921728"/>
              <a:gd name="connsiteY11" fmla="*/ 381000 h 6858000"/>
              <a:gd name="connsiteX12" fmla="*/ 2869341 w 2921728"/>
              <a:gd name="connsiteY12" fmla="*/ 417513 h 6858000"/>
              <a:gd name="connsiteX13" fmla="*/ 2885216 w 2921728"/>
              <a:gd name="connsiteY13" fmla="*/ 458788 h 6858000"/>
              <a:gd name="connsiteX14" fmla="*/ 2901091 w 2921728"/>
              <a:gd name="connsiteY14" fmla="*/ 504825 h 6858000"/>
              <a:gd name="connsiteX15" fmla="*/ 2912203 w 2921728"/>
              <a:gd name="connsiteY15" fmla="*/ 557213 h 6858000"/>
              <a:gd name="connsiteX16" fmla="*/ 2918553 w 2921728"/>
              <a:gd name="connsiteY16" fmla="*/ 617538 h 6858000"/>
              <a:gd name="connsiteX17" fmla="*/ 2921728 w 2921728"/>
              <a:gd name="connsiteY17" fmla="*/ 685800 h 6858000"/>
              <a:gd name="connsiteX18" fmla="*/ 2918553 w 2921728"/>
              <a:gd name="connsiteY18" fmla="*/ 754063 h 6858000"/>
              <a:gd name="connsiteX19" fmla="*/ 2912203 w 2921728"/>
              <a:gd name="connsiteY19" fmla="*/ 814388 h 6858000"/>
              <a:gd name="connsiteX20" fmla="*/ 2901091 w 2921728"/>
              <a:gd name="connsiteY20" fmla="*/ 866775 h 6858000"/>
              <a:gd name="connsiteX21" fmla="*/ 2885216 w 2921728"/>
              <a:gd name="connsiteY21" fmla="*/ 912813 h 6858000"/>
              <a:gd name="connsiteX22" fmla="*/ 2869341 w 2921728"/>
              <a:gd name="connsiteY22" fmla="*/ 954088 h 6858000"/>
              <a:gd name="connsiteX23" fmla="*/ 2853466 w 2921728"/>
              <a:gd name="connsiteY23" fmla="*/ 990600 h 6858000"/>
              <a:gd name="connsiteX24" fmla="*/ 2834416 w 2921728"/>
              <a:gd name="connsiteY24" fmla="*/ 1028700 h 6858000"/>
              <a:gd name="connsiteX25" fmla="*/ 2815366 w 2921728"/>
              <a:gd name="connsiteY25" fmla="*/ 1066800 h 6858000"/>
              <a:gd name="connsiteX26" fmla="*/ 2796316 w 2921728"/>
              <a:gd name="connsiteY26" fmla="*/ 1103313 h 6858000"/>
              <a:gd name="connsiteX27" fmla="*/ 2780441 w 2921728"/>
              <a:gd name="connsiteY27" fmla="*/ 1144588 h 6858000"/>
              <a:gd name="connsiteX28" fmla="*/ 2766153 w 2921728"/>
              <a:gd name="connsiteY28" fmla="*/ 1190625 h 6858000"/>
              <a:gd name="connsiteX29" fmla="*/ 2755041 w 2921728"/>
              <a:gd name="connsiteY29" fmla="*/ 1243013 h 6858000"/>
              <a:gd name="connsiteX30" fmla="*/ 2747103 w 2921728"/>
              <a:gd name="connsiteY30" fmla="*/ 1303338 h 6858000"/>
              <a:gd name="connsiteX31" fmla="*/ 2745516 w 2921728"/>
              <a:gd name="connsiteY31" fmla="*/ 1371600 h 6858000"/>
              <a:gd name="connsiteX32" fmla="*/ 2747103 w 2921728"/>
              <a:gd name="connsiteY32" fmla="*/ 1439863 h 6858000"/>
              <a:gd name="connsiteX33" fmla="*/ 2755041 w 2921728"/>
              <a:gd name="connsiteY33" fmla="*/ 1500188 h 6858000"/>
              <a:gd name="connsiteX34" fmla="*/ 2766153 w 2921728"/>
              <a:gd name="connsiteY34" fmla="*/ 1552575 h 6858000"/>
              <a:gd name="connsiteX35" fmla="*/ 2780441 w 2921728"/>
              <a:gd name="connsiteY35" fmla="*/ 1598613 h 6858000"/>
              <a:gd name="connsiteX36" fmla="*/ 2796316 w 2921728"/>
              <a:gd name="connsiteY36" fmla="*/ 1639888 h 6858000"/>
              <a:gd name="connsiteX37" fmla="*/ 2815366 w 2921728"/>
              <a:gd name="connsiteY37" fmla="*/ 1676400 h 6858000"/>
              <a:gd name="connsiteX38" fmla="*/ 2834416 w 2921728"/>
              <a:gd name="connsiteY38" fmla="*/ 1714500 h 6858000"/>
              <a:gd name="connsiteX39" fmla="*/ 2853466 w 2921728"/>
              <a:gd name="connsiteY39" fmla="*/ 1752600 h 6858000"/>
              <a:gd name="connsiteX40" fmla="*/ 2869341 w 2921728"/>
              <a:gd name="connsiteY40" fmla="*/ 1789113 h 6858000"/>
              <a:gd name="connsiteX41" fmla="*/ 2885216 w 2921728"/>
              <a:gd name="connsiteY41" fmla="*/ 1830388 h 6858000"/>
              <a:gd name="connsiteX42" fmla="*/ 2901091 w 2921728"/>
              <a:gd name="connsiteY42" fmla="*/ 1876425 h 6858000"/>
              <a:gd name="connsiteX43" fmla="*/ 2912203 w 2921728"/>
              <a:gd name="connsiteY43" fmla="*/ 1928813 h 6858000"/>
              <a:gd name="connsiteX44" fmla="*/ 2918553 w 2921728"/>
              <a:gd name="connsiteY44" fmla="*/ 1989138 h 6858000"/>
              <a:gd name="connsiteX45" fmla="*/ 2921728 w 2921728"/>
              <a:gd name="connsiteY45" fmla="*/ 2057400 h 6858000"/>
              <a:gd name="connsiteX46" fmla="*/ 2918553 w 2921728"/>
              <a:gd name="connsiteY46" fmla="*/ 2125663 h 6858000"/>
              <a:gd name="connsiteX47" fmla="*/ 2912203 w 2921728"/>
              <a:gd name="connsiteY47" fmla="*/ 2185988 h 6858000"/>
              <a:gd name="connsiteX48" fmla="*/ 2901091 w 2921728"/>
              <a:gd name="connsiteY48" fmla="*/ 2238375 h 6858000"/>
              <a:gd name="connsiteX49" fmla="*/ 2885216 w 2921728"/>
              <a:gd name="connsiteY49" fmla="*/ 2284413 h 6858000"/>
              <a:gd name="connsiteX50" fmla="*/ 2869341 w 2921728"/>
              <a:gd name="connsiteY50" fmla="*/ 2325688 h 6858000"/>
              <a:gd name="connsiteX51" fmla="*/ 2853466 w 2921728"/>
              <a:gd name="connsiteY51" fmla="*/ 2362200 h 6858000"/>
              <a:gd name="connsiteX52" fmla="*/ 2834416 w 2921728"/>
              <a:gd name="connsiteY52" fmla="*/ 2400300 h 6858000"/>
              <a:gd name="connsiteX53" fmla="*/ 2815366 w 2921728"/>
              <a:gd name="connsiteY53" fmla="*/ 2438400 h 6858000"/>
              <a:gd name="connsiteX54" fmla="*/ 2796316 w 2921728"/>
              <a:gd name="connsiteY54" fmla="*/ 2474913 h 6858000"/>
              <a:gd name="connsiteX55" fmla="*/ 2780441 w 2921728"/>
              <a:gd name="connsiteY55" fmla="*/ 2516188 h 6858000"/>
              <a:gd name="connsiteX56" fmla="*/ 2766153 w 2921728"/>
              <a:gd name="connsiteY56" fmla="*/ 2562225 h 6858000"/>
              <a:gd name="connsiteX57" fmla="*/ 2755041 w 2921728"/>
              <a:gd name="connsiteY57" fmla="*/ 2614613 h 6858000"/>
              <a:gd name="connsiteX58" fmla="*/ 2747103 w 2921728"/>
              <a:gd name="connsiteY58" fmla="*/ 2674938 h 6858000"/>
              <a:gd name="connsiteX59" fmla="*/ 2745516 w 2921728"/>
              <a:gd name="connsiteY59" fmla="*/ 2743200 h 6858000"/>
              <a:gd name="connsiteX60" fmla="*/ 2747103 w 2921728"/>
              <a:gd name="connsiteY60" fmla="*/ 2811463 h 6858000"/>
              <a:gd name="connsiteX61" fmla="*/ 2755041 w 2921728"/>
              <a:gd name="connsiteY61" fmla="*/ 2871788 h 6858000"/>
              <a:gd name="connsiteX62" fmla="*/ 2766153 w 2921728"/>
              <a:gd name="connsiteY62" fmla="*/ 2924175 h 6858000"/>
              <a:gd name="connsiteX63" fmla="*/ 2780441 w 2921728"/>
              <a:gd name="connsiteY63" fmla="*/ 2970213 h 6858000"/>
              <a:gd name="connsiteX64" fmla="*/ 2796316 w 2921728"/>
              <a:gd name="connsiteY64" fmla="*/ 3011488 h 6858000"/>
              <a:gd name="connsiteX65" fmla="*/ 2815366 w 2921728"/>
              <a:gd name="connsiteY65" fmla="*/ 3048000 h 6858000"/>
              <a:gd name="connsiteX66" fmla="*/ 2834416 w 2921728"/>
              <a:gd name="connsiteY66" fmla="*/ 3086100 h 6858000"/>
              <a:gd name="connsiteX67" fmla="*/ 2853466 w 2921728"/>
              <a:gd name="connsiteY67" fmla="*/ 3124200 h 6858000"/>
              <a:gd name="connsiteX68" fmla="*/ 2869341 w 2921728"/>
              <a:gd name="connsiteY68" fmla="*/ 3160713 h 6858000"/>
              <a:gd name="connsiteX69" fmla="*/ 2885216 w 2921728"/>
              <a:gd name="connsiteY69" fmla="*/ 3201988 h 6858000"/>
              <a:gd name="connsiteX70" fmla="*/ 2901091 w 2921728"/>
              <a:gd name="connsiteY70" fmla="*/ 3248025 h 6858000"/>
              <a:gd name="connsiteX71" fmla="*/ 2912203 w 2921728"/>
              <a:gd name="connsiteY71" fmla="*/ 3300413 h 6858000"/>
              <a:gd name="connsiteX72" fmla="*/ 2918553 w 2921728"/>
              <a:gd name="connsiteY72" fmla="*/ 3360738 h 6858000"/>
              <a:gd name="connsiteX73" fmla="*/ 2921728 w 2921728"/>
              <a:gd name="connsiteY73" fmla="*/ 3427413 h 6858000"/>
              <a:gd name="connsiteX74" fmla="*/ 2918553 w 2921728"/>
              <a:gd name="connsiteY74" fmla="*/ 3497263 h 6858000"/>
              <a:gd name="connsiteX75" fmla="*/ 2912203 w 2921728"/>
              <a:gd name="connsiteY75" fmla="*/ 3557588 h 6858000"/>
              <a:gd name="connsiteX76" fmla="*/ 2901091 w 2921728"/>
              <a:gd name="connsiteY76" fmla="*/ 3609975 h 6858000"/>
              <a:gd name="connsiteX77" fmla="*/ 2885216 w 2921728"/>
              <a:gd name="connsiteY77" fmla="*/ 3656013 h 6858000"/>
              <a:gd name="connsiteX78" fmla="*/ 2869341 w 2921728"/>
              <a:gd name="connsiteY78" fmla="*/ 3697288 h 6858000"/>
              <a:gd name="connsiteX79" fmla="*/ 2853466 w 2921728"/>
              <a:gd name="connsiteY79" fmla="*/ 3733800 h 6858000"/>
              <a:gd name="connsiteX80" fmla="*/ 2834416 w 2921728"/>
              <a:gd name="connsiteY80" fmla="*/ 3771900 h 6858000"/>
              <a:gd name="connsiteX81" fmla="*/ 2815366 w 2921728"/>
              <a:gd name="connsiteY81" fmla="*/ 3810000 h 6858000"/>
              <a:gd name="connsiteX82" fmla="*/ 2796316 w 2921728"/>
              <a:gd name="connsiteY82" fmla="*/ 3846513 h 6858000"/>
              <a:gd name="connsiteX83" fmla="*/ 2780441 w 2921728"/>
              <a:gd name="connsiteY83" fmla="*/ 3887788 h 6858000"/>
              <a:gd name="connsiteX84" fmla="*/ 2766153 w 2921728"/>
              <a:gd name="connsiteY84" fmla="*/ 3933825 h 6858000"/>
              <a:gd name="connsiteX85" fmla="*/ 2755041 w 2921728"/>
              <a:gd name="connsiteY85" fmla="*/ 3986213 h 6858000"/>
              <a:gd name="connsiteX86" fmla="*/ 2747103 w 2921728"/>
              <a:gd name="connsiteY86" fmla="*/ 4046538 h 6858000"/>
              <a:gd name="connsiteX87" fmla="*/ 2745516 w 2921728"/>
              <a:gd name="connsiteY87" fmla="*/ 4114800 h 6858000"/>
              <a:gd name="connsiteX88" fmla="*/ 2747103 w 2921728"/>
              <a:gd name="connsiteY88" fmla="*/ 4183063 h 6858000"/>
              <a:gd name="connsiteX89" fmla="*/ 2755041 w 2921728"/>
              <a:gd name="connsiteY89" fmla="*/ 4243388 h 6858000"/>
              <a:gd name="connsiteX90" fmla="*/ 2766153 w 2921728"/>
              <a:gd name="connsiteY90" fmla="*/ 4295775 h 6858000"/>
              <a:gd name="connsiteX91" fmla="*/ 2780441 w 2921728"/>
              <a:gd name="connsiteY91" fmla="*/ 4341813 h 6858000"/>
              <a:gd name="connsiteX92" fmla="*/ 2796316 w 2921728"/>
              <a:gd name="connsiteY92" fmla="*/ 4383088 h 6858000"/>
              <a:gd name="connsiteX93" fmla="*/ 2815366 w 2921728"/>
              <a:gd name="connsiteY93" fmla="*/ 4419600 h 6858000"/>
              <a:gd name="connsiteX94" fmla="*/ 2853466 w 2921728"/>
              <a:gd name="connsiteY94" fmla="*/ 4495800 h 6858000"/>
              <a:gd name="connsiteX95" fmla="*/ 2869341 w 2921728"/>
              <a:gd name="connsiteY95" fmla="*/ 4532313 h 6858000"/>
              <a:gd name="connsiteX96" fmla="*/ 2885216 w 2921728"/>
              <a:gd name="connsiteY96" fmla="*/ 4573588 h 6858000"/>
              <a:gd name="connsiteX97" fmla="*/ 2901091 w 2921728"/>
              <a:gd name="connsiteY97" fmla="*/ 4619625 h 6858000"/>
              <a:gd name="connsiteX98" fmla="*/ 2912203 w 2921728"/>
              <a:gd name="connsiteY98" fmla="*/ 4672013 h 6858000"/>
              <a:gd name="connsiteX99" fmla="*/ 2918553 w 2921728"/>
              <a:gd name="connsiteY99" fmla="*/ 4732338 h 6858000"/>
              <a:gd name="connsiteX100" fmla="*/ 2921728 w 2921728"/>
              <a:gd name="connsiteY100" fmla="*/ 4800600 h 6858000"/>
              <a:gd name="connsiteX101" fmla="*/ 2918553 w 2921728"/>
              <a:gd name="connsiteY101" fmla="*/ 4868863 h 6858000"/>
              <a:gd name="connsiteX102" fmla="*/ 2912203 w 2921728"/>
              <a:gd name="connsiteY102" fmla="*/ 4929188 h 6858000"/>
              <a:gd name="connsiteX103" fmla="*/ 2901091 w 2921728"/>
              <a:gd name="connsiteY103" fmla="*/ 4981575 h 6858000"/>
              <a:gd name="connsiteX104" fmla="*/ 2885216 w 2921728"/>
              <a:gd name="connsiteY104" fmla="*/ 5027613 h 6858000"/>
              <a:gd name="connsiteX105" fmla="*/ 2869341 w 2921728"/>
              <a:gd name="connsiteY105" fmla="*/ 5068888 h 6858000"/>
              <a:gd name="connsiteX106" fmla="*/ 2853466 w 2921728"/>
              <a:gd name="connsiteY106" fmla="*/ 5105400 h 6858000"/>
              <a:gd name="connsiteX107" fmla="*/ 2834416 w 2921728"/>
              <a:gd name="connsiteY107" fmla="*/ 5143500 h 6858000"/>
              <a:gd name="connsiteX108" fmla="*/ 2815366 w 2921728"/>
              <a:gd name="connsiteY108" fmla="*/ 5181600 h 6858000"/>
              <a:gd name="connsiteX109" fmla="*/ 2796316 w 2921728"/>
              <a:gd name="connsiteY109" fmla="*/ 5218113 h 6858000"/>
              <a:gd name="connsiteX110" fmla="*/ 2780441 w 2921728"/>
              <a:gd name="connsiteY110" fmla="*/ 5259388 h 6858000"/>
              <a:gd name="connsiteX111" fmla="*/ 2766153 w 2921728"/>
              <a:gd name="connsiteY111" fmla="*/ 5305425 h 6858000"/>
              <a:gd name="connsiteX112" fmla="*/ 2755041 w 2921728"/>
              <a:gd name="connsiteY112" fmla="*/ 5357813 h 6858000"/>
              <a:gd name="connsiteX113" fmla="*/ 2747103 w 2921728"/>
              <a:gd name="connsiteY113" fmla="*/ 5418138 h 6858000"/>
              <a:gd name="connsiteX114" fmla="*/ 2745516 w 2921728"/>
              <a:gd name="connsiteY114" fmla="*/ 5486400 h 6858000"/>
              <a:gd name="connsiteX115" fmla="*/ 2747103 w 2921728"/>
              <a:gd name="connsiteY115" fmla="*/ 5554663 h 6858000"/>
              <a:gd name="connsiteX116" fmla="*/ 2755041 w 2921728"/>
              <a:gd name="connsiteY116" fmla="*/ 5614988 h 6858000"/>
              <a:gd name="connsiteX117" fmla="*/ 2766153 w 2921728"/>
              <a:gd name="connsiteY117" fmla="*/ 5667375 h 6858000"/>
              <a:gd name="connsiteX118" fmla="*/ 2780441 w 2921728"/>
              <a:gd name="connsiteY118" fmla="*/ 5713413 h 6858000"/>
              <a:gd name="connsiteX119" fmla="*/ 2796316 w 2921728"/>
              <a:gd name="connsiteY119" fmla="*/ 5754688 h 6858000"/>
              <a:gd name="connsiteX120" fmla="*/ 2815366 w 2921728"/>
              <a:gd name="connsiteY120" fmla="*/ 5791200 h 6858000"/>
              <a:gd name="connsiteX121" fmla="*/ 2834416 w 2921728"/>
              <a:gd name="connsiteY121" fmla="*/ 5829300 h 6858000"/>
              <a:gd name="connsiteX122" fmla="*/ 2853466 w 2921728"/>
              <a:gd name="connsiteY122" fmla="*/ 5867400 h 6858000"/>
              <a:gd name="connsiteX123" fmla="*/ 2869341 w 2921728"/>
              <a:gd name="connsiteY123" fmla="*/ 5903913 h 6858000"/>
              <a:gd name="connsiteX124" fmla="*/ 2885216 w 2921728"/>
              <a:gd name="connsiteY124" fmla="*/ 5945188 h 6858000"/>
              <a:gd name="connsiteX125" fmla="*/ 2901091 w 2921728"/>
              <a:gd name="connsiteY125" fmla="*/ 5991225 h 6858000"/>
              <a:gd name="connsiteX126" fmla="*/ 2912203 w 2921728"/>
              <a:gd name="connsiteY126" fmla="*/ 6043613 h 6858000"/>
              <a:gd name="connsiteX127" fmla="*/ 2918553 w 2921728"/>
              <a:gd name="connsiteY127" fmla="*/ 6103938 h 6858000"/>
              <a:gd name="connsiteX128" fmla="*/ 2921728 w 2921728"/>
              <a:gd name="connsiteY128" fmla="*/ 6172200 h 6858000"/>
              <a:gd name="connsiteX129" fmla="*/ 2918553 w 2921728"/>
              <a:gd name="connsiteY129" fmla="*/ 6240463 h 6858000"/>
              <a:gd name="connsiteX130" fmla="*/ 2912203 w 2921728"/>
              <a:gd name="connsiteY130" fmla="*/ 6300788 h 6858000"/>
              <a:gd name="connsiteX131" fmla="*/ 2901091 w 2921728"/>
              <a:gd name="connsiteY131" fmla="*/ 6353175 h 6858000"/>
              <a:gd name="connsiteX132" fmla="*/ 2885216 w 2921728"/>
              <a:gd name="connsiteY132" fmla="*/ 6399213 h 6858000"/>
              <a:gd name="connsiteX133" fmla="*/ 2869341 w 2921728"/>
              <a:gd name="connsiteY133" fmla="*/ 6440488 h 6858000"/>
              <a:gd name="connsiteX134" fmla="*/ 2853466 w 2921728"/>
              <a:gd name="connsiteY134" fmla="*/ 6477000 h 6858000"/>
              <a:gd name="connsiteX135" fmla="*/ 2834416 w 2921728"/>
              <a:gd name="connsiteY135" fmla="*/ 6515100 h 6858000"/>
              <a:gd name="connsiteX136" fmla="*/ 2815366 w 2921728"/>
              <a:gd name="connsiteY136" fmla="*/ 6553200 h 6858000"/>
              <a:gd name="connsiteX137" fmla="*/ 2796316 w 2921728"/>
              <a:gd name="connsiteY137" fmla="*/ 6589713 h 6858000"/>
              <a:gd name="connsiteX138" fmla="*/ 2780441 w 2921728"/>
              <a:gd name="connsiteY138" fmla="*/ 6630988 h 6858000"/>
              <a:gd name="connsiteX139" fmla="*/ 2766153 w 2921728"/>
              <a:gd name="connsiteY139" fmla="*/ 6677025 h 6858000"/>
              <a:gd name="connsiteX140" fmla="*/ 2755041 w 2921728"/>
              <a:gd name="connsiteY140" fmla="*/ 6729413 h 6858000"/>
              <a:gd name="connsiteX141" fmla="*/ 2747103 w 2921728"/>
              <a:gd name="connsiteY141" fmla="*/ 6789738 h 6858000"/>
              <a:gd name="connsiteX142" fmla="*/ 2745516 w 2921728"/>
              <a:gd name="connsiteY142" fmla="*/ 6858000 h 6858000"/>
              <a:gd name="connsiteX143" fmla="*/ 2202677 w 2921728"/>
              <a:gd name="connsiteY143" fmla="*/ 6858000 h 6858000"/>
              <a:gd name="connsiteX144" fmla="*/ 2035903 w 2921728"/>
              <a:gd name="connsiteY144" fmla="*/ 6858000 h 6858000"/>
              <a:gd name="connsiteX145" fmla="*/ 0 w 2921728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921728" h="6858000">
                <a:moveTo>
                  <a:pt x="0" y="0"/>
                </a:moveTo>
                <a:lnTo>
                  <a:pt x="2035903" y="0"/>
                </a:lnTo>
                <a:lnTo>
                  <a:pt x="2202677" y="0"/>
                </a:lnTo>
                <a:lnTo>
                  <a:pt x="2745516" y="0"/>
                </a:lnTo>
                <a:lnTo>
                  <a:pt x="2747103" y="68263"/>
                </a:lnTo>
                <a:lnTo>
                  <a:pt x="2755041" y="128588"/>
                </a:lnTo>
                <a:lnTo>
                  <a:pt x="2766153" y="180975"/>
                </a:lnTo>
                <a:lnTo>
                  <a:pt x="2780441" y="227013"/>
                </a:lnTo>
                <a:lnTo>
                  <a:pt x="2796316" y="268288"/>
                </a:lnTo>
                <a:lnTo>
                  <a:pt x="2815366" y="304800"/>
                </a:lnTo>
                <a:lnTo>
                  <a:pt x="2834416" y="342900"/>
                </a:lnTo>
                <a:lnTo>
                  <a:pt x="2853466" y="381000"/>
                </a:lnTo>
                <a:lnTo>
                  <a:pt x="2869341" y="417513"/>
                </a:lnTo>
                <a:lnTo>
                  <a:pt x="2885216" y="458788"/>
                </a:lnTo>
                <a:lnTo>
                  <a:pt x="2901091" y="504825"/>
                </a:lnTo>
                <a:lnTo>
                  <a:pt x="2912203" y="557213"/>
                </a:lnTo>
                <a:lnTo>
                  <a:pt x="2918553" y="617538"/>
                </a:lnTo>
                <a:lnTo>
                  <a:pt x="2921728" y="685800"/>
                </a:lnTo>
                <a:lnTo>
                  <a:pt x="2918553" y="754063"/>
                </a:lnTo>
                <a:lnTo>
                  <a:pt x="2912203" y="814388"/>
                </a:lnTo>
                <a:lnTo>
                  <a:pt x="2901091" y="866775"/>
                </a:lnTo>
                <a:lnTo>
                  <a:pt x="2885216" y="912813"/>
                </a:lnTo>
                <a:lnTo>
                  <a:pt x="2869341" y="954088"/>
                </a:lnTo>
                <a:lnTo>
                  <a:pt x="2853466" y="990600"/>
                </a:lnTo>
                <a:lnTo>
                  <a:pt x="2834416" y="1028700"/>
                </a:lnTo>
                <a:lnTo>
                  <a:pt x="2815366" y="1066800"/>
                </a:lnTo>
                <a:lnTo>
                  <a:pt x="2796316" y="1103313"/>
                </a:lnTo>
                <a:lnTo>
                  <a:pt x="2780441" y="1144588"/>
                </a:lnTo>
                <a:lnTo>
                  <a:pt x="2766153" y="1190625"/>
                </a:lnTo>
                <a:lnTo>
                  <a:pt x="2755041" y="1243013"/>
                </a:lnTo>
                <a:lnTo>
                  <a:pt x="2747103" y="1303338"/>
                </a:lnTo>
                <a:lnTo>
                  <a:pt x="2745516" y="1371600"/>
                </a:lnTo>
                <a:lnTo>
                  <a:pt x="2747103" y="1439863"/>
                </a:lnTo>
                <a:lnTo>
                  <a:pt x="2755041" y="1500188"/>
                </a:lnTo>
                <a:lnTo>
                  <a:pt x="2766153" y="1552575"/>
                </a:lnTo>
                <a:lnTo>
                  <a:pt x="2780441" y="1598613"/>
                </a:lnTo>
                <a:lnTo>
                  <a:pt x="2796316" y="1639888"/>
                </a:lnTo>
                <a:lnTo>
                  <a:pt x="2815366" y="1676400"/>
                </a:lnTo>
                <a:lnTo>
                  <a:pt x="2834416" y="1714500"/>
                </a:lnTo>
                <a:lnTo>
                  <a:pt x="2853466" y="1752600"/>
                </a:lnTo>
                <a:lnTo>
                  <a:pt x="2869341" y="1789113"/>
                </a:lnTo>
                <a:lnTo>
                  <a:pt x="2885216" y="1830388"/>
                </a:lnTo>
                <a:lnTo>
                  <a:pt x="2901091" y="1876425"/>
                </a:lnTo>
                <a:lnTo>
                  <a:pt x="2912203" y="1928813"/>
                </a:lnTo>
                <a:lnTo>
                  <a:pt x="2918553" y="1989138"/>
                </a:lnTo>
                <a:lnTo>
                  <a:pt x="2921728" y="2057400"/>
                </a:lnTo>
                <a:lnTo>
                  <a:pt x="2918553" y="2125663"/>
                </a:lnTo>
                <a:lnTo>
                  <a:pt x="2912203" y="2185988"/>
                </a:lnTo>
                <a:lnTo>
                  <a:pt x="2901091" y="2238375"/>
                </a:lnTo>
                <a:lnTo>
                  <a:pt x="2885216" y="2284413"/>
                </a:lnTo>
                <a:lnTo>
                  <a:pt x="2869341" y="2325688"/>
                </a:lnTo>
                <a:lnTo>
                  <a:pt x="2853466" y="2362200"/>
                </a:lnTo>
                <a:lnTo>
                  <a:pt x="2834416" y="2400300"/>
                </a:lnTo>
                <a:lnTo>
                  <a:pt x="2815366" y="2438400"/>
                </a:lnTo>
                <a:lnTo>
                  <a:pt x="2796316" y="2474913"/>
                </a:lnTo>
                <a:lnTo>
                  <a:pt x="2780441" y="2516188"/>
                </a:lnTo>
                <a:lnTo>
                  <a:pt x="2766153" y="2562225"/>
                </a:lnTo>
                <a:lnTo>
                  <a:pt x="2755041" y="2614613"/>
                </a:lnTo>
                <a:lnTo>
                  <a:pt x="2747103" y="2674938"/>
                </a:lnTo>
                <a:lnTo>
                  <a:pt x="2745516" y="2743200"/>
                </a:lnTo>
                <a:lnTo>
                  <a:pt x="2747103" y="2811463"/>
                </a:lnTo>
                <a:lnTo>
                  <a:pt x="2755041" y="2871788"/>
                </a:lnTo>
                <a:lnTo>
                  <a:pt x="2766153" y="2924175"/>
                </a:lnTo>
                <a:lnTo>
                  <a:pt x="2780441" y="2970213"/>
                </a:lnTo>
                <a:lnTo>
                  <a:pt x="2796316" y="3011488"/>
                </a:lnTo>
                <a:lnTo>
                  <a:pt x="2815366" y="3048000"/>
                </a:lnTo>
                <a:lnTo>
                  <a:pt x="2834416" y="3086100"/>
                </a:lnTo>
                <a:lnTo>
                  <a:pt x="2853466" y="3124200"/>
                </a:lnTo>
                <a:lnTo>
                  <a:pt x="2869341" y="3160713"/>
                </a:lnTo>
                <a:lnTo>
                  <a:pt x="2885216" y="3201988"/>
                </a:lnTo>
                <a:lnTo>
                  <a:pt x="2901091" y="3248025"/>
                </a:lnTo>
                <a:lnTo>
                  <a:pt x="2912203" y="3300413"/>
                </a:lnTo>
                <a:lnTo>
                  <a:pt x="2918553" y="3360738"/>
                </a:lnTo>
                <a:lnTo>
                  <a:pt x="2921728" y="3427413"/>
                </a:lnTo>
                <a:lnTo>
                  <a:pt x="2918553" y="3497263"/>
                </a:lnTo>
                <a:lnTo>
                  <a:pt x="2912203" y="3557588"/>
                </a:lnTo>
                <a:lnTo>
                  <a:pt x="2901091" y="3609975"/>
                </a:lnTo>
                <a:lnTo>
                  <a:pt x="2885216" y="3656013"/>
                </a:lnTo>
                <a:lnTo>
                  <a:pt x="2869341" y="3697288"/>
                </a:lnTo>
                <a:lnTo>
                  <a:pt x="2853466" y="3733800"/>
                </a:lnTo>
                <a:lnTo>
                  <a:pt x="2834416" y="3771900"/>
                </a:lnTo>
                <a:lnTo>
                  <a:pt x="2815366" y="3810000"/>
                </a:lnTo>
                <a:lnTo>
                  <a:pt x="2796316" y="3846513"/>
                </a:lnTo>
                <a:lnTo>
                  <a:pt x="2780441" y="3887788"/>
                </a:lnTo>
                <a:lnTo>
                  <a:pt x="2766153" y="3933825"/>
                </a:lnTo>
                <a:lnTo>
                  <a:pt x="2755041" y="3986213"/>
                </a:lnTo>
                <a:lnTo>
                  <a:pt x="2747103" y="4046538"/>
                </a:lnTo>
                <a:lnTo>
                  <a:pt x="2745516" y="4114800"/>
                </a:lnTo>
                <a:lnTo>
                  <a:pt x="2747103" y="4183063"/>
                </a:lnTo>
                <a:lnTo>
                  <a:pt x="2755041" y="4243388"/>
                </a:lnTo>
                <a:lnTo>
                  <a:pt x="2766153" y="4295775"/>
                </a:lnTo>
                <a:lnTo>
                  <a:pt x="2780441" y="4341813"/>
                </a:lnTo>
                <a:lnTo>
                  <a:pt x="2796316" y="4383088"/>
                </a:lnTo>
                <a:lnTo>
                  <a:pt x="2815366" y="4419600"/>
                </a:lnTo>
                <a:lnTo>
                  <a:pt x="2853466" y="4495800"/>
                </a:lnTo>
                <a:lnTo>
                  <a:pt x="2869341" y="4532313"/>
                </a:lnTo>
                <a:lnTo>
                  <a:pt x="2885216" y="4573588"/>
                </a:lnTo>
                <a:lnTo>
                  <a:pt x="2901091" y="4619625"/>
                </a:lnTo>
                <a:lnTo>
                  <a:pt x="2912203" y="4672013"/>
                </a:lnTo>
                <a:lnTo>
                  <a:pt x="2918553" y="4732338"/>
                </a:lnTo>
                <a:lnTo>
                  <a:pt x="2921728" y="4800600"/>
                </a:lnTo>
                <a:lnTo>
                  <a:pt x="2918553" y="4868863"/>
                </a:lnTo>
                <a:lnTo>
                  <a:pt x="2912203" y="4929188"/>
                </a:lnTo>
                <a:lnTo>
                  <a:pt x="2901091" y="4981575"/>
                </a:lnTo>
                <a:lnTo>
                  <a:pt x="2885216" y="5027613"/>
                </a:lnTo>
                <a:lnTo>
                  <a:pt x="2869341" y="5068888"/>
                </a:lnTo>
                <a:lnTo>
                  <a:pt x="2853466" y="5105400"/>
                </a:lnTo>
                <a:lnTo>
                  <a:pt x="2834416" y="5143500"/>
                </a:lnTo>
                <a:lnTo>
                  <a:pt x="2815366" y="5181600"/>
                </a:lnTo>
                <a:lnTo>
                  <a:pt x="2796316" y="5218113"/>
                </a:lnTo>
                <a:lnTo>
                  <a:pt x="2780441" y="5259388"/>
                </a:lnTo>
                <a:lnTo>
                  <a:pt x="2766153" y="5305425"/>
                </a:lnTo>
                <a:lnTo>
                  <a:pt x="2755041" y="5357813"/>
                </a:lnTo>
                <a:lnTo>
                  <a:pt x="2747103" y="5418138"/>
                </a:lnTo>
                <a:lnTo>
                  <a:pt x="2745516" y="5486400"/>
                </a:lnTo>
                <a:lnTo>
                  <a:pt x="2747103" y="5554663"/>
                </a:lnTo>
                <a:lnTo>
                  <a:pt x="2755041" y="5614988"/>
                </a:lnTo>
                <a:lnTo>
                  <a:pt x="2766153" y="5667375"/>
                </a:lnTo>
                <a:lnTo>
                  <a:pt x="2780441" y="5713413"/>
                </a:lnTo>
                <a:lnTo>
                  <a:pt x="2796316" y="5754688"/>
                </a:lnTo>
                <a:lnTo>
                  <a:pt x="2815366" y="5791200"/>
                </a:lnTo>
                <a:lnTo>
                  <a:pt x="2834416" y="5829300"/>
                </a:lnTo>
                <a:lnTo>
                  <a:pt x="2853466" y="5867400"/>
                </a:lnTo>
                <a:lnTo>
                  <a:pt x="2869341" y="5903913"/>
                </a:lnTo>
                <a:lnTo>
                  <a:pt x="2885216" y="5945188"/>
                </a:lnTo>
                <a:lnTo>
                  <a:pt x="2901091" y="5991225"/>
                </a:lnTo>
                <a:lnTo>
                  <a:pt x="2912203" y="6043613"/>
                </a:lnTo>
                <a:lnTo>
                  <a:pt x="2918553" y="6103938"/>
                </a:lnTo>
                <a:lnTo>
                  <a:pt x="2921728" y="6172200"/>
                </a:lnTo>
                <a:lnTo>
                  <a:pt x="2918553" y="6240463"/>
                </a:lnTo>
                <a:lnTo>
                  <a:pt x="2912203" y="6300788"/>
                </a:lnTo>
                <a:lnTo>
                  <a:pt x="2901091" y="6353175"/>
                </a:lnTo>
                <a:lnTo>
                  <a:pt x="2885216" y="6399213"/>
                </a:lnTo>
                <a:lnTo>
                  <a:pt x="2869341" y="6440488"/>
                </a:lnTo>
                <a:lnTo>
                  <a:pt x="2853466" y="6477000"/>
                </a:lnTo>
                <a:lnTo>
                  <a:pt x="2834416" y="6515100"/>
                </a:lnTo>
                <a:lnTo>
                  <a:pt x="2815366" y="6553200"/>
                </a:lnTo>
                <a:lnTo>
                  <a:pt x="2796316" y="6589713"/>
                </a:lnTo>
                <a:lnTo>
                  <a:pt x="2780441" y="6630988"/>
                </a:lnTo>
                <a:lnTo>
                  <a:pt x="2766153" y="6677025"/>
                </a:lnTo>
                <a:lnTo>
                  <a:pt x="2755041" y="6729413"/>
                </a:lnTo>
                <a:lnTo>
                  <a:pt x="2747103" y="6789738"/>
                </a:lnTo>
                <a:lnTo>
                  <a:pt x="2745516" y="6858000"/>
                </a:lnTo>
                <a:lnTo>
                  <a:pt x="2202677" y="6858000"/>
                </a:lnTo>
                <a:lnTo>
                  <a:pt x="20359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7EAEF-38A1-4DBE-A2A7-C4288EC25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42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iseÃ±o web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7" r="27305"/>
          <a:stretch/>
        </p:blipFill>
        <p:spPr bwMode="auto">
          <a:xfrm>
            <a:off x="7338646" y="1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 numCol="2"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Diseño web.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Robótica.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Seguridad informática.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Multimedia.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Infraestructura Tecnológica.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Construcción de Software.</a:t>
            </a: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Comunicación.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Telecomunicación.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Gestión tecnológica.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s-GT" sz="1700">
              <a:latin typeface="PT Serif"/>
            </a:endParaRPr>
          </a:p>
          <a:p>
            <a:pPr fontAlgn="base">
              <a:lnSpc>
                <a:spcPct val="100000"/>
              </a:lnSpc>
            </a:pPr>
            <a:r>
              <a:rPr lang="es-GT" sz="1700">
                <a:latin typeface="PT Serif"/>
              </a:rPr>
              <a:t>Sectores relacionados.</a:t>
            </a:r>
          </a:p>
          <a:p>
            <a:pPr>
              <a:lnSpc>
                <a:spcPct val="100000"/>
              </a:lnSpc>
            </a:pPr>
            <a:endParaRPr lang="es-GT" sz="1700"/>
          </a:p>
        </p:txBody>
      </p:sp>
    </p:spTree>
    <p:extLst>
      <p:ext uri="{BB962C8B-B14F-4D97-AF65-F5344CB8AC3E}">
        <p14:creationId xmlns:p14="http://schemas.microsoft.com/office/powerpoint/2010/main" val="57660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es-GT" sz="8000"/>
              <a:t>Perfil de un ingeniero en sistemas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1996" y="1785257"/>
            <a:ext cx="10668004" cy="3440539"/>
          </a:xfrm>
        </p:spPr>
        <p:txBody>
          <a:bodyPr>
            <a:normAutofit/>
          </a:bodyPr>
          <a:lstStyle/>
          <a:p>
            <a:pPr marL="360000" fontAlgn="base">
              <a:lnSpc>
                <a:spcPct val="100000"/>
              </a:lnSpc>
              <a:spcBef>
                <a:spcPts val="2400"/>
              </a:spcBef>
            </a:pPr>
            <a:r>
              <a:rPr lang="es-GT" sz="2200"/>
              <a:t>Sólidos conocimientos en matemática y física son fundamentales en todos aquellos que piensan cursar Ingeniería en sistemas.</a:t>
            </a:r>
          </a:p>
          <a:p>
            <a:pPr marL="360000" fontAlgn="base">
              <a:lnSpc>
                <a:spcPct val="100000"/>
              </a:lnSpc>
              <a:spcBef>
                <a:spcPts val="2400"/>
              </a:spcBef>
            </a:pPr>
            <a:r>
              <a:rPr lang="es-GT" sz="2200"/>
              <a:t>La constante actualización y especialización en una o varias tecnologías es otro requisito para quienes se interesan por esta carrera.</a:t>
            </a:r>
          </a:p>
          <a:p>
            <a:pPr marL="360000" fontAlgn="base">
              <a:lnSpc>
                <a:spcPct val="100000"/>
              </a:lnSpc>
              <a:spcBef>
                <a:spcPts val="2400"/>
              </a:spcBef>
            </a:pPr>
            <a:r>
              <a:rPr lang="es-GT" sz="2200"/>
              <a:t>Razonamiento lógico es una destreza fundamental.</a:t>
            </a:r>
          </a:p>
          <a:p>
            <a:pPr marL="360000" fontAlgn="base">
              <a:lnSpc>
                <a:spcPct val="100000"/>
              </a:lnSpc>
              <a:spcBef>
                <a:spcPts val="2400"/>
              </a:spcBef>
            </a:pPr>
            <a:r>
              <a:rPr lang="es-GT" sz="2200"/>
              <a:t>Curiosidad, capacidad de aprender permanentemente y orientación a la resolución rápida de problemas son cualidades deseables.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4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1996" y="1785257"/>
            <a:ext cx="10668004" cy="3440539"/>
          </a:xfrm>
        </p:spPr>
        <p:txBody>
          <a:bodyPr>
            <a:normAutofit/>
          </a:bodyPr>
          <a:lstStyle/>
          <a:p>
            <a:pPr marL="360000" fontAlgn="base">
              <a:spcBef>
                <a:spcPts val="2400"/>
              </a:spcBef>
            </a:pPr>
            <a:r>
              <a:rPr lang="es-GT" sz="2400"/>
              <a:t>Ser autodidacta si se desea estudiar esta carrera.</a:t>
            </a:r>
          </a:p>
          <a:p>
            <a:pPr marL="360000">
              <a:spcBef>
                <a:spcPts val="2400"/>
              </a:spcBef>
            </a:pPr>
            <a:r>
              <a:rPr lang="es-GT" sz="2400"/>
              <a:t>Creatividad para resolver un mismo problema de formas distintas y novedosas, así como para encontrar nuevos problemas o situaciones que resolver.</a:t>
            </a:r>
          </a:p>
          <a:p>
            <a:pPr marL="360000">
              <a:spcBef>
                <a:spcPts val="2400"/>
              </a:spcBef>
            </a:pPr>
            <a:r>
              <a:rPr lang="es-GT" sz="2400"/>
              <a:t>Observar e interpretar lo que la empresa o el cliente desea hacer con su información es imprescindible, también tener la capacidad de generar ideas novedosas aplicando el pensamiento sistémico.</a:t>
            </a:r>
          </a:p>
          <a:p>
            <a:endParaRPr lang="es-GT" sz="24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5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26927" y="123189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GT" sz="8500">
                <a:solidFill>
                  <a:srgbClr val="2A1A00"/>
                </a:solidFill>
              </a:rPr>
              <a:t>Grandes ejemplos 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2B759FFE-1CEC-41EC-916B-63EFA671D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944" y="1433476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882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1056</Words>
  <Application>Microsoft Office PowerPoint</Application>
  <PresentationFormat>Panorámica</PresentationFormat>
  <Paragraphs>221</Paragraphs>
  <Slides>39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Arial</vt:lpstr>
      <vt:lpstr>Cabin</vt:lpstr>
      <vt:lpstr>Calibri</vt:lpstr>
      <vt:lpstr>Gill Sans MT</vt:lpstr>
      <vt:lpstr>Impact</vt:lpstr>
      <vt:lpstr>PT Serif</vt:lpstr>
      <vt:lpstr>Roboto</vt:lpstr>
      <vt:lpstr>Badge</vt:lpstr>
      <vt:lpstr>Ingeniería en sistemas</vt:lpstr>
      <vt:lpstr>¿qué es?</vt:lpstr>
      <vt:lpstr>Presentación de PowerPoint</vt:lpstr>
      <vt:lpstr>    Sectores donde labora un Ingeniero de Sistemas  </vt:lpstr>
      <vt:lpstr>Presentación de PowerPoint</vt:lpstr>
      <vt:lpstr>Perfil de un ingeniero en sistemas</vt:lpstr>
      <vt:lpstr>Presentación de PowerPoint</vt:lpstr>
      <vt:lpstr>Presentación de PowerPoint</vt:lpstr>
      <vt:lpstr>Grandes ejemplos </vt:lpstr>
      <vt:lpstr>Bill Gates </vt:lpstr>
      <vt:lpstr>Steve Jobs</vt:lpstr>
      <vt:lpstr>Mark zuckerberg</vt:lpstr>
      <vt:lpstr>Jorge domingo samayoa</vt:lpstr>
      <vt:lpstr>PENSUM  UNIVERSIDADES</vt:lpstr>
      <vt:lpstr>Guatemala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MÉXICO</vt:lpstr>
      <vt:lpstr>Presentación de PowerPoint</vt:lpstr>
      <vt:lpstr>Presentación de PowerPoint</vt:lpstr>
      <vt:lpstr>Presentación de PowerPoint</vt:lpstr>
      <vt:lpstr>Presentación de PowerPoint</vt:lpstr>
      <vt:lpstr>Argentina</vt:lpstr>
      <vt:lpstr>Presentación de PowerPoint</vt:lpstr>
      <vt:lpstr>Estados Unidos</vt:lpstr>
      <vt:lpstr>Presentación de PowerPoint</vt:lpstr>
      <vt:lpstr>españa</vt:lpstr>
      <vt:lpstr>Grado en Ingeniería de Sistemas   TIC </vt:lpstr>
      <vt:lpstr>Presentación de PowerPoint</vt:lpstr>
      <vt:lpstr>Reino Unido</vt:lpstr>
      <vt:lpstr>Presentación de PowerPoint</vt:lpstr>
      <vt:lpstr>Presentación de PowerPoint</vt:lpstr>
      <vt:lpstr>¿y tu Qué esperas?</vt:lpstr>
      <vt:lpstr>Es tu momento de hacer algo  grande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en sistemas</dc:title>
  <dc:creator>Plus Desa 01</dc:creator>
  <cp:lastModifiedBy>Plus Desa 01</cp:lastModifiedBy>
  <cp:revision>13</cp:revision>
  <dcterms:created xsi:type="dcterms:W3CDTF">2018-09-14T13:03:47Z</dcterms:created>
  <dcterms:modified xsi:type="dcterms:W3CDTF">2018-09-21T15:36:39Z</dcterms:modified>
</cp:coreProperties>
</file>